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72"/>
  </p:notesMasterIdLst>
  <p:sldIdLst>
    <p:sldId id="256" r:id="rId3"/>
    <p:sldId id="293" r:id="rId4"/>
    <p:sldId id="362" r:id="rId5"/>
    <p:sldId id="258" r:id="rId6"/>
    <p:sldId id="275" r:id="rId7"/>
    <p:sldId id="261" r:id="rId8"/>
    <p:sldId id="262" r:id="rId9"/>
    <p:sldId id="263" r:id="rId10"/>
    <p:sldId id="264" r:id="rId11"/>
    <p:sldId id="265" r:id="rId12"/>
    <p:sldId id="267" r:id="rId13"/>
    <p:sldId id="268" r:id="rId14"/>
    <p:sldId id="271" r:id="rId15"/>
    <p:sldId id="272" r:id="rId16"/>
    <p:sldId id="277" r:id="rId17"/>
    <p:sldId id="297" r:id="rId18"/>
    <p:sldId id="363" r:id="rId19"/>
    <p:sldId id="280" r:id="rId20"/>
    <p:sldId id="279" r:id="rId21"/>
    <p:sldId id="281" r:id="rId22"/>
    <p:sldId id="282" r:id="rId23"/>
    <p:sldId id="283" r:id="rId24"/>
    <p:sldId id="294" r:id="rId25"/>
    <p:sldId id="300" r:id="rId26"/>
    <p:sldId id="364"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288" r:id="rId41"/>
    <p:sldId id="314" r:id="rId42"/>
    <p:sldId id="315" r:id="rId43"/>
    <p:sldId id="316" r:id="rId44"/>
    <p:sldId id="365" r:id="rId45"/>
    <p:sldId id="317" r:id="rId46"/>
    <p:sldId id="318" r:id="rId47"/>
    <p:sldId id="291" r:id="rId48"/>
    <p:sldId id="319" r:id="rId49"/>
    <p:sldId id="320" r:id="rId50"/>
    <p:sldId id="321" r:id="rId51"/>
    <p:sldId id="278" r:id="rId52"/>
    <p:sldId id="366"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67" r:id="rId67"/>
    <p:sldId id="335" r:id="rId68"/>
    <p:sldId id="336" r:id="rId69"/>
    <p:sldId id="337" r:id="rId70"/>
    <p:sldId id="368" r:id="rId71"/>
  </p:sldIdLst>
  <p:sldSz cx="12192000" cy="6858000"/>
  <p:notesSz cx="6858000" cy="9144000"/>
  <p:defaultText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dia" id="{819D485A-F9BB-43C6-9ED3-95CCB98A6A4C}">
          <p14:sldIdLst>
            <p14:sldId id="256"/>
          </p14:sldIdLst>
        </p14:section>
        <p14:section name="presentatie" id="{512C6950-C5D0-42BC-A7AD-0B571EBF85B5}">
          <p14:sldIdLst>
            <p14:sldId id="293"/>
            <p14:sldId id="362"/>
            <p14:sldId id="258"/>
            <p14:sldId id="275"/>
            <p14:sldId id="261"/>
            <p14:sldId id="262"/>
            <p14:sldId id="263"/>
            <p14:sldId id="264"/>
            <p14:sldId id="265"/>
            <p14:sldId id="267"/>
            <p14:sldId id="268"/>
            <p14:sldId id="271"/>
            <p14:sldId id="272"/>
            <p14:sldId id="277"/>
            <p14:sldId id="297"/>
            <p14:sldId id="363"/>
            <p14:sldId id="280"/>
            <p14:sldId id="279"/>
            <p14:sldId id="281"/>
            <p14:sldId id="282"/>
            <p14:sldId id="283"/>
            <p14:sldId id="294"/>
            <p14:sldId id="300"/>
            <p14:sldId id="364"/>
            <p14:sldId id="301"/>
            <p14:sldId id="302"/>
            <p14:sldId id="303"/>
            <p14:sldId id="304"/>
            <p14:sldId id="305"/>
            <p14:sldId id="306"/>
            <p14:sldId id="307"/>
            <p14:sldId id="308"/>
            <p14:sldId id="309"/>
            <p14:sldId id="310"/>
            <p14:sldId id="311"/>
            <p14:sldId id="312"/>
            <p14:sldId id="313"/>
            <p14:sldId id="288"/>
            <p14:sldId id="314"/>
            <p14:sldId id="315"/>
            <p14:sldId id="316"/>
            <p14:sldId id="365"/>
            <p14:sldId id="317"/>
            <p14:sldId id="318"/>
            <p14:sldId id="291"/>
            <p14:sldId id="319"/>
            <p14:sldId id="320"/>
            <p14:sldId id="321"/>
            <p14:sldId id="278"/>
            <p14:sldId id="366"/>
            <p14:sldId id="322"/>
            <p14:sldId id="323"/>
            <p14:sldId id="324"/>
            <p14:sldId id="325"/>
            <p14:sldId id="326"/>
            <p14:sldId id="327"/>
            <p14:sldId id="328"/>
            <p14:sldId id="329"/>
            <p14:sldId id="330"/>
            <p14:sldId id="331"/>
            <p14:sldId id="332"/>
            <p14:sldId id="333"/>
            <p14:sldId id="334"/>
            <p14:sldId id="367"/>
            <p14:sldId id="335"/>
            <p14:sldId id="336"/>
            <p14:sldId id="337"/>
            <p14:sldId id="3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jn | Reanimatie Raad" initials="M|RR" lastIdx="2" clrIdx="0">
    <p:extLst>
      <p:ext uri="{19B8F6BF-5375-455C-9EA6-DF929625EA0E}">
        <p15:presenceInfo xmlns:p15="http://schemas.microsoft.com/office/powerpoint/2012/main" userId="S::maas@reanimatieraad.nl::e63f217c-86df-4374-ab6b-660d3de874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C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3041" autoAdjust="0"/>
  </p:normalViewPr>
  <p:slideViewPr>
    <p:cSldViewPr snapToGrid="0">
      <p:cViewPr varScale="1">
        <p:scale>
          <a:sx n="95" d="100"/>
          <a:sy n="95" d="100"/>
        </p:scale>
        <p:origin x="1116" y="84"/>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911069-4DFE-4F9E-B768-C2122FB3C5C1}" type="datetimeFigureOut">
              <a:rPr lang="nl-NL" smtClean="0"/>
              <a:t>9-6-2021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0377D-0102-4526-BD87-5B1C587E8372}" type="slidenum">
              <a:rPr lang="nl-NL" smtClean="0"/>
              <a:t>‹nr.›</a:t>
            </a:fld>
            <a:endParaRPr lang="nl-NL"/>
          </a:p>
        </p:txBody>
      </p:sp>
    </p:spTree>
    <p:extLst>
      <p:ext uri="{BB962C8B-B14F-4D97-AF65-F5344CB8AC3E}">
        <p14:creationId xmlns:p14="http://schemas.microsoft.com/office/powerpoint/2010/main" val="1123749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5RpDNTbSsI0"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handelingen “voorzichtig schudden aan de schouders” en aan het slachtoffer vragen “Gaat het?” dienen tegelijk uitgevoerd te worden.</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8</a:t>
            </a:fld>
            <a:endParaRPr lang="nl-NL"/>
          </a:p>
        </p:txBody>
      </p:sp>
    </p:spTree>
    <p:extLst>
      <p:ext uri="{BB962C8B-B14F-4D97-AF65-F5344CB8AC3E}">
        <p14:creationId xmlns:p14="http://schemas.microsoft.com/office/powerpoint/2010/main" val="3686024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ym typeface="Arial"/>
              </a:rPr>
              <a:t>Zorg dat je voldoende ruimte hebt om op een goede manier hulp te verlenen. Dit betekent technisch dat je voldoende ruimte dient te maken rondom het slachtoffer zodat er goede kwaliteit borstcompressie gegeven kan worden, en de AED snel geplaatst kan worden en bediend. Haal iemand bijvoorbeeld vlot maar met beleid van bed af, om hem/haar op een harde ondergrond te leggen. Verplaats iemand van toilet naar een ruimte waar meer plaats is voor hulpverlening.</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33</a:t>
            </a:fld>
            <a:endParaRPr lang="nl-NL"/>
          </a:p>
        </p:txBody>
      </p:sp>
    </p:spTree>
    <p:extLst>
      <p:ext uri="{BB962C8B-B14F-4D97-AF65-F5344CB8AC3E}">
        <p14:creationId xmlns:p14="http://schemas.microsoft.com/office/powerpoint/2010/main" val="1521968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Helvetica Neue"/>
                <a:ea typeface="Times New Roman" panose="02020603050405020304" pitchFamily="18" charset="0"/>
              </a:rPr>
              <a:t>kom je aan als burgerhulpverlener, vraag of het wenselijk is de reanimatie van de hulpverlener over te nemen.</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34</a:t>
            </a:fld>
            <a:endParaRPr lang="nl-NL"/>
          </a:p>
        </p:txBody>
      </p:sp>
    </p:spTree>
    <p:extLst>
      <p:ext uri="{BB962C8B-B14F-4D97-AF65-F5344CB8AC3E}">
        <p14:creationId xmlns:p14="http://schemas.microsoft.com/office/powerpoint/2010/main" val="1610222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Helvetica Neue"/>
                <a:ea typeface="Times New Roman" panose="02020603050405020304" pitchFamily="18" charset="0"/>
              </a:rPr>
              <a:t>Goede samenwerking tijdens een reanimatiehulpverlening is een belangrijke succesfactor. Het is hierbij handig goed te weten wat je van elkaar mag en kan verwachten.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Er zijn wel een aantal handige afspraken en tips die goed zijn om eens over na te denken.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1 Leiderschap is belangrijk, een team moet aangestuurd worden. Het kan prima zijn dat onder aanwezige burgerhulpverleners personen zitten die van nature wat meer leidinggevende ervaringen hebben dan anderen.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Bemerk als leiding niet duidelijk genomen wordt, of jouw leiding hier positief effect kan hebben. Belangrijk ook, als een proces goed loopt, accepteer bovenal leiding, goed volgerschap is namelijk even belangrijk. Als de professionele hulpverlening ter plaatse is/komt nemen die veelal de leiding over de reanimatie over, laat dit ook zo gebeuren.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2 wees taakgericht, houd je vooral bezig met de taak die je hebt (gekregen) als iedereen dat doet, hebt je de meeste duidelijkheid rondom het slachtoffer</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3. Effectief samenwerken is ook overleggen over wat je doet en kunt. Stem met elkaar af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4. Heb een plan, indien iets onduidelijk is, vraag ernaar op een handig moment!</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35</a:t>
            </a:fld>
            <a:endParaRPr lang="nl-NL"/>
          </a:p>
        </p:txBody>
      </p:sp>
    </p:spTree>
    <p:extLst>
      <p:ext uri="{BB962C8B-B14F-4D97-AF65-F5344CB8AC3E}">
        <p14:creationId xmlns:p14="http://schemas.microsoft.com/office/powerpoint/2010/main" val="472451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even kan ik nog iets doen,</a:t>
            </a:r>
          </a:p>
          <a:p>
            <a:r>
              <a:rPr lang="nl-NL" dirty="0"/>
              <a:t>Indien genoeg adequate hulp vertrek dan weer </a:t>
            </a:r>
            <a:endParaRPr lang="nl-NL" dirty="0">
              <a:sym typeface="Arial"/>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36</a:t>
            </a:fld>
            <a:endParaRPr lang="nl-NL"/>
          </a:p>
        </p:txBody>
      </p:sp>
    </p:spTree>
    <p:extLst>
      <p:ext uri="{BB962C8B-B14F-4D97-AF65-F5344CB8AC3E}">
        <p14:creationId xmlns:p14="http://schemas.microsoft.com/office/powerpoint/2010/main" val="3351634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Arial" charset="0"/>
                <a:ea typeface="+mn-ea"/>
                <a:cs typeface="+mn-cs"/>
                <a:sym typeface="Arial"/>
              </a:rPr>
              <a:t>Mocht je na een reanimatie behoefte hebben om met iemand te praten, dan kunnen we ons dat zeker voorstellen. In de vragenlijst die je ontvangt van HartslagNu naar aanleiding van een melding, kun je dit aangeven.</a:t>
            </a:r>
          </a:p>
          <a:p>
            <a:endParaRPr lang="nl-NL" sz="1200" b="0" i="0" u="none" strike="noStrike" kern="1200" dirty="0">
              <a:solidFill>
                <a:schemeClr val="tx1"/>
              </a:solidFill>
              <a:effectLst/>
              <a:latin typeface="Arial" charset="0"/>
              <a:ea typeface="+mn-ea"/>
              <a:cs typeface="+mn-cs"/>
              <a:sym typeface="Arial"/>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b="1" i="0" u="none" strike="noStrike" kern="1200" dirty="0">
                <a:solidFill>
                  <a:schemeClr val="tx1"/>
                </a:solidFill>
                <a:effectLst/>
                <a:latin typeface="Arial" charset="0"/>
                <a:ea typeface="+mn-ea"/>
                <a:cs typeface="+mn-cs"/>
                <a:sym typeface="Arial"/>
              </a:rPr>
              <a:t>Kan ik ook nog later nazorg </a:t>
            </a:r>
            <a:r>
              <a:rPr lang="nl-NL" sz="1200" b="1" i="0" u="none" strike="noStrike" kern="1200" dirty="0" err="1">
                <a:solidFill>
                  <a:schemeClr val="tx1"/>
                </a:solidFill>
                <a:effectLst/>
                <a:latin typeface="Arial" charset="0"/>
                <a:ea typeface="+mn-ea"/>
                <a:cs typeface="+mn-cs"/>
                <a:sym typeface="Arial"/>
              </a:rPr>
              <a:t>krijgen?</a:t>
            </a:r>
            <a:r>
              <a:rPr lang="nl-NL" sz="1200" b="0" i="0" u="none" strike="noStrike" kern="1200" dirty="0" err="1">
                <a:solidFill>
                  <a:schemeClr val="tx1"/>
                </a:solidFill>
                <a:effectLst/>
                <a:latin typeface="Arial" charset="0"/>
                <a:ea typeface="+mn-ea"/>
                <a:cs typeface="+mn-cs"/>
                <a:sym typeface="Arial"/>
              </a:rPr>
              <a:t>Zeker</a:t>
            </a:r>
            <a:r>
              <a:rPr lang="nl-NL" sz="1200" b="0" i="0" u="none" strike="noStrike" kern="1200" dirty="0">
                <a:solidFill>
                  <a:schemeClr val="tx1"/>
                </a:solidFill>
                <a:effectLst/>
                <a:latin typeface="Arial" charset="0"/>
                <a:ea typeface="+mn-ea"/>
                <a:cs typeface="+mn-cs"/>
                <a:sym typeface="Arial"/>
              </a:rPr>
              <a:t>. Je kiest zelf of en wanneer je nazorg krijgt. Niet iedereen wil dit direct na een reanimatie, soms spelen gevoelens na een tijdje op. Na een reanimatie ontvang je sowieso een vragenlijst. HartslagNu nemen contact met je op, wanneer uit je antwoorden blijkt dat dit nodig is. Het is ook mogelijk dat je zelf contact opneemt met je huisarts of slachtofferhulp. Merk je pas later op dat je graag nog nazorg wilt ontvangen, dan kun je alsnog contact met ons, je huisarts of slachtofferhulp contact opnemen.</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37</a:t>
            </a:fld>
            <a:endParaRPr lang="nl-NL"/>
          </a:p>
        </p:txBody>
      </p:sp>
    </p:spTree>
    <p:extLst>
      <p:ext uri="{BB962C8B-B14F-4D97-AF65-F5344CB8AC3E}">
        <p14:creationId xmlns:p14="http://schemas.microsoft.com/office/powerpoint/2010/main" val="2008924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Helvetica Neue"/>
                <a:ea typeface="Times New Roman" panose="02020603050405020304" pitchFamily="18" charset="0"/>
              </a:rPr>
              <a:t>Indien het niet om een reanimatie gaat, moet er regelmatig(iedere minuut) worden gecontroleerd of er een normale ademhaling is. Check ook of de meldkamercentralist nog aan de lijn is, en overleg met hem of haar.</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Mogelijk wil de centralist verdere triage doen, en zal hij jouw daarin kunnen betrekken. De centralist kan indien nodig nadere instructies geven. Zorg dat het voor iedereen duidelijk is dat het niet om een reanimatie blijkt te gaan.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Hiervoor moet er sprake zijn van tenminste een normale ademhaling!!</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38</a:t>
            </a:fld>
            <a:endParaRPr lang="nl-NL"/>
          </a:p>
        </p:txBody>
      </p:sp>
    </p:spTree>
    <p:extLst>
      <p:ext uri="{BB962C8B-B14F-4D97-AF65-F5344CB8AC3E}">
        <p14:creationId xmlns:p14="http://schemas.microsoft.com/office/powerpoint/2010/main" val="498594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het scenarioboek is een scenario opgenomen waarbij de burgerhulpverleners geconfronteerd worden met de reanimatie van een kind. Hulpverleners die alleen een BLS cursus hebben gevolgd kunnen in dat geval gewoon handelen volgens de richtlijnen die ze in de BLS geleerd hebben en dienen zij alleen aandacht te hebben voor de diepte. Voor hulpverleners die de volledige PBLS cursus hebben gevolgd geldt uiteraard dat zij de PBLS richtlijnen kunnen volgen. Maar die zijn in de BLS cursus en de verdieping burgerhulpverlener bewust niet opgenomen! Zie hiervoor ook de instructeurshandleiding BLS basiscursus.</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39</a:t>
            </a:fld>
            <a:endParaRPr lang="nl-NL"/>
          </a:p>
        </p:txBody>
      </p:sp>
    </p:spTree>
    <p:extLst>
      <p:ext uri="{BB962C8B-B14F-4D97-AF65-F5344CB8AC3E}">
        <p14:creationId xmlns:p14="http://schemas.microsoft.com/office/powerpoint/2010/main" val="243062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Let op! Gelegenheid voor vragen is na de demo met uitleg (stap 2)</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50</a:t>
            </a:fld>
            <a:endParaRPr lang="nl-NL"/>
          </a:p>
        </p:txBody>
      </p:sp>
    </p:spTree>
    <p:extLst>
      <p:ext uri="{BB962C8B-B14F-4D97-AF65-F5344CB8AC3E}">
        <p14:creationId xmlns:p14="http://schemas.microsoft.com/office/powerpoint/2010/main" val="3483426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a:solidFill>
                  <a:srgbClr val="000000"/>
                </a:solidFill>
                <a:latin typeface="Arial" panose="020B0604020202020204" pitchFamily="34" charset="0"/>
                <a:cs typeface="Arial" panose="020B0604020202020204" pitchFamily="34" charset="0"/>
              </a:rPr>
              <a:t>Een team van experts, is geen expert team; een reanimatie doe je niet alleen. Reanimatie is ketenzorg, waarbij verschillende mensen samen komen en de zorg overdragen naar de volgende schakel in de keten. Als er mensen samen komen bij een reanimatie, is er een gemeenschappelijk doel: veilig samen de overlevingskans vergroten van het slachtoffer. Dat vraagt afstemming. Je werkt daarbij niet met verschillende individuen (experts), maar met een team. Net zoals in het voetbal kan je wel 11 spitsen (zoals Lionel Messi) in het veld zetten, maar dat is geen garantie voor een goede wedstrijd. Reanimatie vraagt om hoog niveau teamwork!</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54</a:t>
            </a:fld>
            <a:endParaRPr lang="nl-NL"/>
          </a:p>
        </p:txBody>
      </p:sp>
    </p:spTree>
    <p:extLst>
      <p:ext uri="{BB962C8B-B14F-4D97-AF65-F5344CB8AC3E}">
        <p14:creationId xmlns:p14="http://schemas.microsoft.com/office/powerpoint/2010/main" val="3512179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kern="0" dirty="0" err="1">
                <a:latin typeface="Calibri Light" panose="020F0302020204030204" pitchFamily="34" charset="0"/>
                <a:ea typeface="Times New Roman" panose="02020603050405020304" pitchFamily="18" charset="0"/>
                <a:cs typeface="Times-Roman"/>
              </a:rPr>
              <a:t>the</a:t>
            </a:r>
            <a:r>
              <a:rPr lang="nl-NL" sz="1200" b="0" kern="0" dirty="0">
                <a:latin typeface="Calibri Light" panose="020F0302020204030204" pitchFamily="34" charset="0"/>
                <a:ea typeface="Times New Roman" panose="02020603050405020304" pitchFamily="18" charset="0"/>
                <a:cs typeface="Times-Roman"/>
              </a:rPr>
              <a:t> human factor in de reanimatie” Bakker &amp; Verlangen 2016 vrij naar </a:t>
            </a:r>
            <a:r>
              <a:rPr lang="nl-NL" sz="1200" b="0" kern="0" dirty="0" err="1">
                <a:latin typeface="Calibri Light" panose="020F0302020204030204" pitchFamily="34" charset="0"/>
                <a:ea typeface="Times New Roman" panose="02020603050405020304" pitchFamily="18" charset="0"/>
                <a:cs typeface="Times-Roman"/>
              </a:rPr>
              <a:t>Latané</a:t>
            </a:r>
            <a:r>
              <a:rPr lang="nl-NL" sz="1200" b="0" kern="0" dirty="0">
                <a:latin typeface="Calibri Light" panose="020F0302020204030204" pitchFamily="34" charset="0"/>
                <a:ea typeface="Times New Roman" panose="02020603050405020304" pitchFamily="18" charset="0"/>
                <a:cs typeface="Times-Roman"/>
              </a:rPr>
              <a:t> en </a:t>
            </a:r>
            <a:r>
              <a:rPr lang="nl-NL" sz="1200" b="0" kern="0" dirty="0" err="1">
                <a:latin typeface="Calibri Light" panose="020F0302020204030204" pitchFamily="34" charset="0"/>
                <a:ea typeface="Times New Roman" panose="02020603050405020304" pitchFamily="18" charset="0"/>
                <a:cs typeface="Times-Roman"/>
              </a:rPr>
              <a:t>Darley</a:t>
            </a:r>
            <a:r>
              <a:rPr lang="nl-NL" sz="1200" b="0" kern="0" dirty="0">
                <a:latin typeface="Calibri Light" panose="020F0302020204030204" pitchFamily="34" charset="0"/>
                <a:ea typeface="Times New Roman" panose="02020603050405020304" pitchFamily="18" charset="0"/>
                <a:cs typeface="Times-Roman"/>
              </a:rPr>
              <a:t> (1970)</a:t>
            </a:r>
            <a:endParaRPr lang="nl-NL" sz="1200" b="0"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55</a:t>
            </a:fld>
            <a:endParaRPr lang="nl-NL"/>
          </a:p>
        </p:txBody>
      </p:sp>
    </p:spTree>
    <p:extLst>
      <p:ext uri="{BB962C8B-B14F-4D97-AF65-F5344CB8AC3E}">
        <p14:creationId xmlns:p14="http://schemas.microsoft.com/office/powerpoint/2010/main" val="2941400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dia maakt onderscheid in een AED halen </a:t>
            </a:r>
            <a:r>
              <a:rPr lang="nl-NL" u="sng" dirty="0"/>
              <a:t>indien</a:t>
            </a:r>
            <a:r>
              <a:rPr lang="nl-NL" dirty="0"/>
              <a:t> beschikbaar en als je hem zelf moet halen dan </a:t>
            </a:r>
            <a:r>
              <a:rPr lang="nl-NL" b="0" u="sng" dirty="0"/>
              <a:t>indien snel </a:t>
            </a:r>
            <a:r>
              <a:rPr lang="nl-NL" dirty="0"/>
              <a:t>beschikbaar. Het is moeilijk dit in een concrete tijd, afstand of locatie uit te drukken omdat de omgevingsomstandigheden enorm kunnen verschillen. Indien een omstander de AED haalt is daar meer tijd voor beschikbaar dan als een hulpverlener alleen is. Wat de hulpverlener zich moet realiseren is dat na het bellen van 112 burgerhulpverleners, politie en dergelijke worden gealarmeerd. Ook zij komen met AED’s. Een hulpverlener die alleen is kan dus beter starten met borstcompressies en beademingen in afwachting van de AED die meekomt met gealarmeerde burgerhulpverleners. Dit is anders als de AED voor het grijpen ligt. Maar dit voor het grijpen liggen is moeilijk uit te drukken in meters of tijd.</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10</a:t>
            </a:fld>
            <a:endParaRPr lang="nl-NL"/>
          </a:p>
        </p:txBody>
      </p:sp>
    </p:spTree>
    <p:extLst>
      <p:ext uri="{BB962C8B-B14F-4D97-AF65-F5344CB8AC3E}">
        <p14:creationId xmlns:p14="http://schemas.microsoft.com/office/powerpoint/2010/main" val="1527282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Centralist kan helpen bij het herkennen (gaspen herkennen als teken van circulatie stilstand)  en de bereidheid om te gaan starten. Dus benadruk van het op speaker zetten van de telefoon zodat centralist mee kan luisteren, helpen herkennen en aanmoedigen te gaan starten</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56</a:t>
            </a:fld>
            <a:endParaRPr lang="nl-NL"/>
          </a:p>
        </p:txBody>
      </p:sp>
    </p:spTree>
    <p:extLst>
      <p:ext uri="{BB962C8B-B14F-4D97-AF65-F5344CB8AC3E}">
        <p14:creationId xmlns:p14="http://schemas.microsoft.com/office/powerpoint/2010/main" val="1650811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ym typeface="Arial"/>
              </a:rPr>
              <a:t>Goede samenwerking tijdens een reanimatiehulpverlening is een belangrijke succesfactor. Het is hierbij handig goed te weten wat je van elkaar mag en kan verwachten.</a:t>
            </a:r>
          </a:p>
          <a:p>
            <a:r>
              <a:rPr lang="nl-NL" dirty="0">
                <a:sym typeface="Arial"/>
              </a:rPr>
              <a:t>Er zijn wel een aantal handige afspraken en tips die goed zijn om eens over na te denken. </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58</a:t>
            </a:fld>
            <a:endParaRPr lang="nl-NL"/>
          </a:p>
        </p:txBody>
      </p:sp>
    </p:spTree>
    <p:extLst>
      <p:ext uri="{BB962C8B-B14F-4D97-AF65-F5344CB8AC3E}">
        <p14:creationId xmlns:p14="http://schemas.microsoft.com/office/powerpoint/2010/main" val="2273342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ym typeface="Arial"/>
              </a:rPr>
              <a:t>Leiderschap is belangrijk. Het is van belang dat de werkwijze en taakverdeling duidelijk is voor iedereen. Het kan prima zijn dat onder meerdere burgerhulpverleners personen zitten die van nature wat meer leidinggevende ervaringen hebben dan anderen. Bemerk dat als leiding niet duidelijk genomen wordt, jouw leiding hier positief effect kan hebben. Belangrijk ook, als een proces goed loopt, accepteer bovenal leiding, goed volgerschap is namelijk even belangrijk. Goed volgerschap wil ook zeggen dat je je uitspreekt (</a:t>
            </a:r>
            <a:r>
              <a:rPr lang="nl-NL" dirty="0" err="1">
                <a:sym typeface="Arial"/>
              </a:rPr>
              <a:t>speak</a:t>
            </a:r>
            <a:r>
              <a:rPr lang="nl-NL" dirty="0">
                <a:sym typeface="Arial"/>
              </a:rPr>
              <a:t>-up) als je zorgen hebt, bv. als je ziet dat er geleund wordt bij de borstcompressie of te snel wordt gereanimeerd.  Een samenvatting uitgesproken door de leider kan helpen om iedereen op dezelfde bladzijde te laten komen en ruimte te geven voor suggesties. </a:t>
            </a:r>
          </a:p>
          <a:p>
            <a:endParaRPr lang="nl-NL" dirty="0">
              <a:sym typeface="Arial"/>
            </a:endParaRPr>
          </a:p>
          <a:p>
            <a:r>
              <a:rPr lang="nl-NL" dirty="0">
                <a:sym typeface="Arial"/>
              </a:rPr>
              <a:t>Als de professionele hulpverlening ter plaats is/komt nemen die veelal de leiding over de reanimatie over, laat dit ook zo gebeuren. De ambulanceverpleegkundige van de eerste ambulance heeft uiteindelijk de leiding. Kenmerkend bij een reanimatie is dat nieuwe hulpverleners op verschillende tijdsstippen aankomen;  dat vraagt bewustzijn dat de leiderschapsrol kan wisselen en steeds opnieuw duidelijk gemaakt kan worden. Dus spreek dat uit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59</a:t>
            </a:fld>
            <a:endParaRPr lang="nl-NL"/>
          </a:p>
        </p:txBody>
      </p:sp>
    </p:spTree>
    <p:extLst>
      <p:ext uri="{BB962C8B-B14F-4D97-AF65-F5344CB8AC3E}">
        <p14:creationId xmlns:p14="http://schemas.microsoft.com/office/powerpoint/2010/main" val="1832313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ym typeface="Arial"/>
              </a:rPr>
              <a:t>Wees taakgericht, houd je vooral bezig met de taak die je hebt (gekregen). Als iedereen dat doet, hebt je de meeste duidelijkheid rondom het slachtoffer. Als bv. degene die borstcompressies geeft afgeleid wordt of zich met andere zaken gaat bezig houden gaat dat ten kosten van de kwaliteit van BLS en raakt hij/zij bv de tel kwijt. Dus focus op je taak. Een leider kan bv tot taak hebben het overzicht te </a:t>
            </a:r>
            <a:r>
              <a:rPr lang="nl-NL" dirty="0" err="1">
                <a:sym typeface="Arial"/>
              </a:rPr>
              <a:t>bewalen</a:t>
            </a:r>
            <a:r>
              <a:rPr lang="nl-NL" dirty="0">
                <a:sym typeface="Arial"/>
              </a:rPr>
              <a:t> en de veiligheid te garanderen. </a:t>
            </a:r>
          </a:p>
          <a:p>
            <a:endParaRPr lang="nl-NL" dirty="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ym typeface="Arial"/>
              </a:rPr>
              <a:t>Voorkom ruis, zodat de centralist op de speaker mee kan luisteren, degene die borstcompressies uitvoert zich kan concentreren op hoge kwaliteit en dat de AED gehoord wordt wanneer die gaat analyseren. Binnen de luchtvaart wordt dit de steriele cockpit genoemd. Bij risicovolle momenten (stijgen, landen) wordt er alleen procedureel gecommuniceerd en is er focus op de taak. In link een voorbeeld uit de luchtvaart waarbij communicatie kort, duidelijk wordt uitgevoerd </a:t>
            </a:r>
            <a:r>
              <a:rPr lang="nl-NL" sz="1200" dirty="0">
                <a:hlinkClick r:id="rId3"/>
              </a:rPr>
              <a:t>https://www.youtube.com/watch?v=5RpDNTbSsI0</a:t>
            </a:r>
            <a:endParaRPr lang="nl-NL" sz="1200"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60</a:t>
            </a:fld>
            <a:endParaRPr lang="nl-NL"/>
          </a:p>
        </p:txBody>
      </p:sp>
    </p:spTree>
    <p:extLst>
      <p:ext uri="{BB962C8B-B14F-4D97-AF65-F5344CB8AC3E}">
        <p14:creationId xmlns:p14="http://schemas.microsoft.com/office/powerpoint/2010/main" val="1361912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Taakverdeling verdeel de werklast. Als er genoeg hulpverleners zijn is het goed om de werklast te verdelen. Bij een reanimatie zijn meerdere taken mogelijk. Afstemming wie wat doet kan duidelijkheid creëren en de samenwerking makkelijk maken</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61</a:t>
            </a:fld>
            <a:endParaRPr lang="nl-NL"/>
          </a:p>
        </p:txBody>
      </p:sp>
    </p:spTree>
    <p:extLst>
      <p:ext uri="{BB962C8B-B14F-4D97-AF65-F5344CB8AC3E}">
        <p14:creationId xmlns:p14="http://schemas.microsoft.com/office/powerpoint/2010/main" val="494000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ym typeface="Arial"/>
            </a:endParaRPr>
          </a:p>
          <a:p>
            <a:r>
              <a:rPr lang="nl-NL" dirty="0">
                <a:sym typeface="Arial"/>
              </a:rPr>
              <a:t>Heb een plan, indien iets onduidelijk is, vraag ernaar op een handig moment! Bespreek het plan met elkaar, zorg dat iedereen op de dezelfde bladzijde zit en het plan kent. Bijvoorbeeld wissel moment niet tussendoor maar bij analyse moment van de AED. Bedenk dat je perspectief maakt dat je een ander beeld hebt (de 1 ziet een 6, de ander een 9: beide zijn waar). Zorg dat je in het hele team hetzelfde plan van aanpak hebt. Voornamen gebruiken vergemakkelijkt de communicatie en maakt de samenwerking wat menselijker</a:t>
            </a:r>
          </a:p>
          <a:p>
            <a:endParaRPr lang="nl-NL" dirty="0">
              <a:sym typeface="Arial"/>
            </a:endParaRPr>
          </a:p>
          <a:p>
            <a:r>
              <a:rPr lang="nl-NL" dirty="0">
                <a:sym typeface="Arial"/>
              </a:rPr>
              <a:t>Heb ook oog voor elkaar. Een reanimatie is een ingrijpende gebeurtenis waarbij samenwerking ook is dat je op elkaar let: functioneel bv lukt het nog met het uitvoeren van een hoge kwaliteit borstcompressie, maar ook menselijk; hoe gaat het met iemand.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62</a:t>
            </a:fld>
            <a:endParaRPr lang="nl-NL"/>
          </a:p>
        </p:txBody>
      </p:sp>
    </p:spTree>
    <p:extLst>
      <p:ext uri="{BB962C8B-B14F-4D97-AF65-F5344CB8AC3E}">
        <p14:creationId xmlns:p14="http://schemas.microsoft.com/office/powerpoint/2010/main" val="2737720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kern="0" dirty="0" err="1">
                <a:latin typeface="Calibri Light" panose="020F0302020204030204" pitchFamily="34" charset="0"/>
                <a:ea typeface="Times New Roman" panose="02020603050405020304" pitchFamily="18" charset="0"/>
                <a:cs typeface="Times-Roman"/>
              </a:rPr>
              <a:t>the</a:t>
            </a:r>
            <a:r>
              <a:rPr lang="nl-NL" sz="1200" b="0" kern="0" dirty="0">
                <a:latin typeface="Calibri Light" panose="020F0302020204030204" pitchFamily="34" charset="0"/>
                <a:ea typeface="Times New Roman" panose="02020603050405020304" pitchFamily="18" charset="0"/>
                <a:cs typeface="Times-Roman"/>
              </a:rPr>
              <a:t> human factor in de reanimatie” Bakker &amp; Verlangen 2016 vrij naar </a:t>
            </a:r>
            <a:r>
              <a:rPr lang="nl-NL" sz="1200" b="0" kern="0" dirty="0" err="1">
                <a:latin typeface="Calibri Light" panose="020F0302020204030204" pitchFamily="34" charset="0"/>
                <a:ea typeface="Times New Roman" panose="02020603050405020304" pitchFamily="18" charset="0"/>
                <a:cs typeface="Times-Roman"/>
              </a:rPr>
              <a:t>Latané</a:t>
            </a:r>
            <a:r>
              <a:rPr lang="nl-NL" sz="1200" b="0" kern="0" dirty="0">
                <a:latin typeface="Calibri Light" panose="020F0302020204030204" pitchFamily="34" charset="0"/>
                <a:ea typeface="Times New Roman" panose="02020603050405020304" pitchFamily="18" charset="0"/>
                <a:cs typeface="Times-Roman"/>
              </a:rPr>
              <a:t> en </a:t>
            </a:r>
            <a:r>
              <a:rPr lang="nl-NL" sz="1200" b="0" kern="0" dirty="0" err="1">
                <a:latin typeface="Calibri Light" panose="020F0302020204030204" pitchFamily="34" charset="0"/>
                <a:ea typeface="Times New Roman" panose="02020603050405020304" pitchFamily="18" charset="0"/>
                <a:cs typeface="Times-Roman"/>
              </a:rPr>
              <a:t>Darley</a:t>
            </a:r>
            <a:r>
              <a:rPr lang="nl-NL" sz="1200" b="0" kern="0" dirty="0">
                <a:latin typeface="Calibri Light" panose="020F0302020204030204" pitchFamily="34" charset="0"/>
                <a:ea typeface="Times New Roman" panose="02020603050405020304" pitchFamily="18" charset="0"/>
                <a:cs typeface="Times-Roman"/>
              </a:rPr>
              <a:t> (1970)</a:t>
            </a:r>
            <a:endParaRPr lang="nl-NL" sz="1200" b="0"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64</a:t>
            </a:fld>
            <a:endParaRPr lang="nl-NL"/>
          </a:p>
        </p:txBody>
      </p:sp>
    </p:spTree>
    <p:extLst>
      <p:ext uri="{BB962C8B-B14F-4D97-AF65-F5344CB8AC3E}">
        <p14:creationId xmlns:p14="http://schemas.microsoft.com/office/powerpoint/2010/main" val="2542422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Maak dit algoritme op maat voor uw ziekenhuis of zorginstelling.</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68</a:t>
            </a:fld>
            <a:endParaRPr lang="nl-NL"/>
          </a:p>
        </p:txBody>
      </p:sp>
    </p:spTree>
    <p:extLst>
      <p:ext uri="{BB962C8B-B14F-4D97-AF65-F5344CB8AC3E}">
        <p14:creationId xmlns:p14="http://schemas.microsoft.com/office/powerpoint/2010/main" val="3691462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17</a:t>
            </a:fld>
            <a:endParaRPr lang="nl-NL"/>
          </a:p>
        </p:txBody>
      </p:sp>
    </p:spTree>
    <p:extLst>
      <p:ext uri="{BB962C8B-B14F-4D97-AF65-F5344CB8AC3E}">
        <p14:creationId xmlns:p14="http://schemas.microsoft.com/office/powerpoint/2010/main" val="1010354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Mocht de hulpverlener het slachtoffer toch willen beademen is dat uiteraard toegestaan. Denk hierbij aan familie, vrienden of buren die te hulp schieten.</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22</a:t>
            </a:fld>
            <a:endParaRPr lang="nl-NL"/>
          </a:p>
        </p:txBody>
      </p:sp>
    </p:spTree>
    <p:extLst>
      <p:ext uri="{BB962C8B-B14F-4D97-AF65-F5344CB8AC3E}">
        <p14:creationId xmlns:p14="http://schemas.microsoft.com/office/powerpoint/2010/main" val="50148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Helvetica Neue"/>
                <a:ea typeface="Times New Roman" panose="02020603050405020304" pitchFamily="18" charset="0"/>
              </a:rPr>
              <a:t>De situatie waarin je komt hulp verlenen als je reageert op een reanimatieoproep is soms best wel anders dan je vanuit de cursus of oefensituatie herkend. Er zijn wellicht meer burgerhulpverleners of professionele hulpverleners ter plaatse, bijvoorbeeld, </a:t>
            </a:r>
            <a:r>
              <a:rPr lang="nl-NL" sz="1200" dirty="0" err="1">
                <a:effectLst/>
                <a:latin typeface="Helvetica Neue"/>
                <a:ea typeface="Times New Roman" panose="02020603050405020304" pitchFamily="18" charset="0"/>
              </a:rPr>
              <a:t>politie,brandweer</a:t>
            </a:r>
            <a:r>
              <a:rPr lang="nl-NL" sz="1200" dirty="0">
                <a:effectLst/>
                <a:latin typeface="Helvetica Neue"/>
                <a:ea typeface="Times New Roman" panose="02020603050405020304" pitchFamily="18" charset="0"/>
              </a:rPr>
              <a:t> en ambulance. Daarnaast kom je ook in de directe omgeving van het slachtoffer, in zijn/haar huis of werkomgeving. Je hierop voorbereiden door oefening is een verstandige keuze, dit is precies waarmee we met de verdieping burgerhulpverlening in willen voorzien.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Je nog beter voorbereiden op je ”rol” indien je op een reanimatieoproep reageert</a:t>
            </a:r>
            <a:endParaRPr lang="nl-NL" sz="1200" dirty="0">
              <a:effectLst/>
              <a:latin typeface="Calibri" panose="020F0502020204030204" pitchFamily="34" charset="0"/>
              <a:ea typeface="Calibri" panose="020F050202020403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26</a:t>
            </a:fld>
            <a:endParaRPr lang="nl-NL"/>
          </a:p>
        </p:txBody>
      </p:sp>
    </p:spTree>
    <p:extLst>
      <p:ext uri="{BB962C8B-B14F-4D97-AF65-F5344CB8AC3E}">
        <p14:creationId xmlns:p14="http://schemas.microsoft.com/office/powerpoint/2010/main" val="2080316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Toon cursisten deze animatie, ga in op eventuele vragen na afloop van de animatie, verantwoording kun je vinden in de instructeurshandleiding instructeur BLS</a:t>
            </a: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28</a:t>
            </a:fld>
            <a:endParaRPr lang="nl-NL"/>
          </a:p>
        </p:txBody>
      </p:sp>
    </p:spTree>
    <p:extLst>
      <p:ext uri="{BB962C8B-B14F-4D97-AF65-F5344CB8AC3E}">
        <p14:creationId xmlns:p14="http://schemas.microsoft.com/office/powerpoint/2010/main" val="355891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Helvetica Neue"/>
                <a:ea typeface="Times New Roman" panose="02020603050405020304" pitchFamily="18" charset="0"/>
              </a:rPr>
              <a:t>Korte uitleg van de diverse instructies die je als burgerhulpverlener kan ontvangen, ofwel ga direct naar adres en start reanimatie, of ga eerst langs een locatie om AED te halen en dan door naar locatie waar het slachtoffer zich bevindt</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29</a:t>
            </a:fld>
            <a:endParaRPr lang="nl-NL"/>
          </a:p>
        </p:txBody>
      </p:sp>
    </p:spTree>
    <p:extLst>
      <p:ext uri="{BB962C8B-B14F-4D97-AF65-F5344CB8AC3E}">
        <p14:creationId xmlns:p14="http://schemas.microsoft.com/office/powerpoint/2010/main" val="352709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Helvetica Neue"/>
                <a:ea typeface="Times New Roman" panose="02020603050405020304" pitchFamily="18" charset="0"/>
              </a:rPr>
              <a:t>Wanneer je de mogelijkheid hebt, ga dan naar de reanimatie toe. Je kunt eerder dan de ambulance zijn, iedere minuut telt, dus Jouw inzet kan dus cruciaal zijn. Ga ook naar een melding toe als je al sirenes hoort. Je weet niet zeker of deze ambulance wel voor dezelfde melding is opgeroepen. Misschien is de ambulance onderweg naar een andere situatie of het ziekenhuis met een patiënt. Mocht er al wel een ambulance zijn en er is nog geen tweede ambulance ter plaatse, dan kan jouw aanwezigheid erg welkom zijn. Wanneer blijkt dat het toch niet meer nodig is, dan zal de professionele hulpverlening dit aan je vertellen.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 </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We vragen je om geen hulp te verlenen, wanneer de veiligheid van jezelf of van de mensen die je achter moet laten in het geding komt. Bijvoorbeeld wanneer er een baby of kind alleen gelaten moeten worden. Ook wanneer je alcohol hebt genuttigd vragen wij je om niet te reanimeren.</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30</a:t>
            </a:fld>
            <a:endParaRPr lang="nl-NL"/>
          </a:p>
        </p:txBody>
      </p:sp>
    </p:spTree>
    <p:extLst>
      <p:ext uri="{BB962C8B-B14F-4D97-AF65-F5344CB8AC3E}">
        <p14:creationId xmlns:p14="http://schemas.microsoft.com/office/powerpoint/2010/main" val="1596519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Helvetica Neue"/>
                <a:ea typeface="Times New Roman" panose="02020603050405020304" pitchFamily="18" charset="0"/>
              </a:rPr>
              <a:t>Het is goed gedrag om jezelf ergens voor te stellen, dat geldt ook in een situatie waarin je als burgerhulpverlener komt om ergens hulp te verlenen. Denk eraan dat een eventuele melder behoorlijk in paniek kan zijn.</a:t>
            </a:r>
            <a:endParaRPr lang="nl-NL" sz="1200" dirty="0">
              <a:effectLst/>
              <a:latin typeface="Calibri" panose="020F0502020204030204" pitchFamily="34" charset="0"/>
              <a:ea typeface="Calibri" panose="020F0502020204030204" pitchFamily="34" charset="0"/>
            </a:endParaRPr>
          </a:p>
          <a:p>
            <a:r>
              <a:rPr lang="nl-NL" sz="1200" dirty="0">
                <a:effectLst/>
                <a:latin typeface="Helvetica Neue"/>
                <a:ea typeface="Times New Roman" panose="02020603050405020304" pitchFamily="18" charset="0"/>
              </a:rPr>
              <a:t>Het is juist dan prettig, dat je duidelijk zegt; wie je bent, en dat je komt om hulp te verlenen. Ook als er al professionele hulpverlening ter plaatse is, geef aan wie je bent en wat je komt doen. Het is voor hulpverleners ook veel makkelijk om je bij de voornaam te kunnen noemen, dit komt de kwaliteit en duidelijkheid in de hulpverlening alleen maar ten goede !</a:t>
            </a:r>
            <a:endParaRPr lang="nl-NL" sz="12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32</a:t>
            </a:fld>
            <a:endParaRPr lang="nl-NL"/>
          </a:p>
        </p:txBody>
      </p:sp>
    </p:spTree>
    <p:extLst>
      <p:ext uri="{BB962C8B-B14F-4D97-AF65-F5344CB8AC3E}">
        <p14:creationId xmlns:p14="http://schemas.microsoft.com/office/powerpoint/2010/main" val="3160486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73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570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B0AE33C1-D1C5-44A9-A4FD-BEF69196E00C}"/>
              </a:ext>
            </a:extLst>
          </p:cNvPr>
          <p:cNvPicPr>
            <a:picLocks noChangeAspect="1"/>
          </p:cNvPicPr>
          <p:nvPr userDrawn="1"/>
        </p:nvPicPr>
        <p:blipFill>
          <a:blip r:embed="rId3"/>
          <a:srcRect/>
          <a:stretch/>
        </p:blipFill>
        <p:spPr>
          <a:xfrm>
            <a:off x="0" y="9526"/>
            <a:ext cx="12192000" cy="6845300"/>
          </a:xfrm>
          <a:prstGeom prst="rect">
            <a:avLst/>
          </a:prstGeom>
        </p:spPr>
      </p:pic>
      <p:pic>
        <p:nvPicPr>
          <p:cNvPr id="15" name="Afbeelding 14">
            <a:extLst>
              <a:ext uri="{FF2B5EF4-FFF2-40B4-BE49-F238E27FC236}">
                <a16:creationId xmlns:a16="http://schemas.microsoft.com/office/drawing/2014/main" id="{2E93C867-6FF9-48FD-9CAA-246F78AAD35D}"/>
              </a:ext>
            </a:extLst>
          </p:cNvPr>
          <p:cNvPicPr>
            <a:picLocks noChangeAspect="1"/>
          </p:cNvPicPr>
          <p:nvPr userDrawn="1"/>
        </p:nvPicPr>
        <p:blipFill>
          <a:blip r:embed="rId4"/>
          <a:srcRect/>
          <a:stretch/>
        </p:blipFill>
        <p:spPr>
          <a:xfrm>
            <a:off x="8284490" y="1825942"/>
            <a:ext cx="3087529" cy="3206115"/>
          </a:xfrm>
          <a:prstGeom prst="rect">
            <a:avLst/>
          </a:prstGeom>
        </p:spPr>
      </p:pic>
      <p:pic>
        <p:nvPicPr>
          <p:cNvPr id="19" name="Afbeelding 18">
            <a:extLst>
              <a:ext uri="{FF2B5EF4-FFF2-40B4-BE49-F238E27FC236}">
                <a16:creationId xmlns:a16="http://schemas.microsoft.com/office/drawing/2014/main" id="{BB2E8C90-E198-4563-BC06-7C939E509270}"/>
              </a:ext>
            </a:extLst>
          </p:cNvPr>
          <p:cNvPicPr>
            <a:picLocks noChangeAspect="1"/>
          </p:cNvPicPr>
          <p:nvPr userDrawn="1"/>
        </p:nvPicPr>
        <p:blipFill>
          <a:blip r:embed="rId5"/>
          <a:stretch>
            <a:fillRect/>
          </a:stretch>
        </p:blipFill>
        <p:spPr>
          <a:xfrm>
            <a:off x="8612941" y="5618147"/>
            <a:ext cx="3148124" cy="828000"/>
          </a:xfrm>
          <a:prstGeom prst="rect">
            <a:avLst/>
          </a:prstGeom>
        </p:spPr>
      </p:pic>
      <p:pic>
        <p:nvPicPr>
          <p:cNvPr id="21" name="Afbeelding 20">
            <a:extLst>
              <a:ext uri="{FF2B5EF4-FFF2-40B4-BE49-F238E27FC236}">
                <a16:creationId xmlns:a16="http://schemas.microsoft.com/office/drawing/2014/main" id="{A10CFDC1-ACC4-474C-9F40-45B45E7ACE3A}"/>
              </a:ext>
            </a:extLst>
          </p:cNvPr>
          <p:cNvPicPr>
            <a:picLocks noChangeAspect="1"/>
          </p:cNvPicPr>
          <p:nvPr userDrawn="1"/>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8506" y="6163156"/>
            <a:ext cx="1316321" cy="475397"/>
          </a:xfrm>
          <a:prstGeom prst="rect">
            <a:avLst/>
          </a:prstGeom>
        </p:spPr>
      </p:pic>
    </p:spTree>
    <p:extLst>
      <p:ext uri="{BB962C8B-B14F-4D97-AF65-F5344CB8AC3E}">
        <p14:creationId xmlns:p14="http://schemas.microsoft.com/office/powerpoint/2010/main" val="49437912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C9F">
            <a:alpha val="25098"/>
          </a:srgbClr>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D0CCD93-204A-41CF-ACCF-45B58203C690}"/>
              </a:ext>
            </a:extLst>
          </p:cNvPr>
          <p:cNvPicPr>
            <a:picLocks noChangeAspect="1"/>
          </p:cNvPicPr>
          <p:nvPr userDrawn="1"/>
        </p:nvPicPr>
        <p:blipFill>
          <a:blip r:embed="rId3"/>
          <a:stretch>
            <a:fillRect/>
          </a:stretch>
        </p:blipFill>
        <p:spPr>
          <a:xfrm>
            <a:off x="0" y="6248340"/>
            <a:ext cx="12193200" cy="609660"/>
          </a:xfrm>
          <a:prstGeom prst="rect">
            <a:avLst/>
          </a:prstGeom>
        </p:spPr>
      </p:pic>
    </p:spTree>
    <p:extLst>
      <p:ext uri="{BB962C8B-B14F-4D97-AF65-F5344CB8AC3E}">
        <p14:creationId xmlns:p14="http://schemas.microsoft.com/office/powerpoint/2010/main" val="3352408161"/>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slide" Target="slide4.xml"/><Relationship Id="rId3" Type="http://schemas.openxmlformats.org/officeDocument/2006/relationships/slide" Target="slide26.xml"/><Relationship Id="rId7" Type="http://schemas.openxmlformats.org/officeDocument/2006/relationships/slide" Target="slide52.xml"/><Relationship Id="rId12" Type="http://schemas.openxmlformats.org/officeDocument/2006/relationships/slide" Target="slide6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hyperlink" Target="https://en.wikipedia.org/wiki/COVID-19_drug_repurposing_research" TargetMode="External"/><Relationship Id="rId5" Type="http://schemas.openxmlformats.org/officeDocument/2006/relationships/slide" Target="slide44.xml"/><Relationship Id="rId10" Type="http://schemas.openxmlformats.org/officeDocument/2006/relationships/image" Target="../media/image10.png"/><Relationship Id="rId4" Type="http://schemas.openxmlformats.org/officeDocument/2006/relationships/image" Target="../media/image7.jpeg"/><Relationship Id="rId9" Type="http://schemas.openxmlformats.org/officeDocument/2006/relationships/slide" Target="slide18.xml"/><Relationship Id="rId1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_De_Basiscursus"/><Relationship Id="rId2" Type="http://schemas.openxmlformats.org/officeDocument/2006/relationships/hyperlink" Target="#_Non_Technical_skills"/><Relationship Id="rId1" Type="http://schemas.openxmlformats.org/officeDocument/2006/relationships/slideLayout" Target="../slideLayouts/slideLayout2.xml"/><Relationship Id="rId6" Type="http://schemas.openxmlformats.org/officeDocument/2006/relationships/hyperlink" Target="#_Pocketmasker"/><Relationship Id="rId5" Type="http://schemas.openxmlformats.org/officeDocument/2006/relationships/hyperlink" Target="#_Verdieping_Burgerhulpverlener"/><Relationship Id="rId4" Type="http://schemas.openxmlformats.org/officeDocument/2006/relationships/hyperlink" Target="#_Scenario"/></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player.vimeo.com/video/482674082?app_id=12296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slide" Target="slide4.xml"/><Relationship Id="rId2"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52.xml"/><Relationship Id="rId11" Type="http://schemas.openxmlformats.org/officeDocument/2006/relationships/slide" Target="slide66.xml"/><Relationship Id="rId5" Type="http://schemas.openxmlformats.org/officeDocument/2006/relationships/image" Target="../media/image8.jpeg"/><Relationship Id="rId10" Type="http://schemas.openxmlformats.org/officeDocument/2006/relationships/hyperlink" Target="https://en.wikipedia.org/wiki/COVID-19_drug_repurposing_research" TargetMode="External"/><Relationship Id="rId4" Type="http://schemas.openxmlformats.org/officeDocument/2006/relationships/slide" Target="slide44.xml"/><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player.vimeo.com/video/560553101?app_id=122963" TargetMode="Externa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slide" Target="slide4.xml"/><Relationship Id="rId2"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52.xml"/><Relationship Id="rId11" Type="http://schemas.openxmlformats.org/officeDocument/2006/relationships/slide" Target="slide66.xml"/><Relationship Id="rId5" Type="http://schemas.openxmlformats.org/officeDocument/2006/relationships/image" Target="../media/image8.jpeg"/><Relationship Id="rId10" Type="http://schemas.openxmlformats.org/officeDocument/2006/relationships/hyperlink" Target="https://en.wikipedia.org/wiki/COVID-19_drug_repurposing_research" TargetMode="External"/><Relationship Id="rId4" Type="http://schemas.openxmlformats.org/officeDocument/2006/relationships/slide" Target="slide44.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player.vimeo.com/video/560578925?app_id=122963"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slide" Target="slide4.xml"/><Relationship Id="rId2"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52.xml"/><Relationship Id="rId11" Type="http://schemas.openxmlformats.org/officeDocument/2006/relationships/slide" Target="slide66.xml"/><Relationship Id="rId5" Type="http://schemas.openxmlformats.org/officeDocument/2006/relationships/image" Target="../media/image8.jpeg"/><Relationship Id="rId10" Type="http://schemas.openxmlformats.org/officeDocument/2006/relationships/hyperlink" Target="https://en.wikipedia.org/wiki/COVID-19_drug_repurposing_research" TargetMode="External"/><Relationship Id="rId4" Type="http://schemas.openxmlformats.org/officeDocument/2006/relationships/slide" Target="slide44.xml"/><Relationship Id="rId9"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player.vimeo.com/video/558502319?app_id=122963"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player.vimeo.com/video/558501074?app_id=122963"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slide" Target="slide4.xml"/><Relationship Id="rId2"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52.xml"/><Relationship Id="rId11" Type="http://schemas.openxmlformats.org/officeDocument/2006/relationships/slide" Target="slide66.xml"/><Relationship Id="rId5" Type="http://schemas.openxmlformats.org/officeDocument/2006/relationships/image" Target="../media/image8.jpeg"/><Relationship Id="rId10" Type="http://schemas.openxmlformats.org/officeDocument/2006/relationships/hyperlink" Target="https://en.wikipedia.org/wiki/COVID-19_drug_repurposing_research" TargetMode="External"/><Relationship Id="rId4" Type="http://schemas.openxmlformats.org/officeDocument/2006/relationships/slide" Target="slide44.xml"/><Relationship Id="rId9" Type="http://schemas.openxmlformats.org/officeDocument/2006/relationships/image" Target="../media/image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slide" Target="slide4.xml"/><Relationship Id="rId2"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52.xml"/><Relationship Id="rId11" Type="http://schemas.openxmlformats.org/officeDocument/2006/relationships/slide" Target="slide66.xml"/><Relationship Id="rId5" Type="http://schemas.openxmlformats.org/officeDocument/2006/relationships/image" Target="../media/image8.jpeg"/><Relationship Id="rId10" Type="http://schemas.openxmlformats.org/officeDocument/2006/relationships/hyperlink" Target="https://en.wikipedia.org/wiki/COVID-19_drug_repurposing_research" TargetMode="External"/><Relationship Id="rId4" Type="http://schemas.openxmlformats.org/officeDocument/2006/relationships/slide" Target="slide44.xml"/><Relationship Id="rId9" Type="http://schemas.openxmlformats.org/officeDocument/2006/relationships/image" Target="../media/image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slide" Target="slide4.xml"/><Relationship Id="rId2"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52.xml"/><Relationship Id="rId11" Type="http://schemas.openxmlformats.org/officeDocument/2006/relationships/slide" Target="slide66.xml"/><Relationship Id="rId5" Type="http://schemas.openxmlformats.org/officeDocument/2006/relationships/image" Target="../media/image8.jpeg"/><Relationship Id="rId10" Type="http://schemas.openxmlformats.org/officeDocument/2006/relationships/hyperlink" Target="https://en.wikipedia.org/wiki/COVID-19_drug_repurposing_research" TargetMode="External"/><Relationship Id="rId4" Type="http://schemas.openxmlformats.org/officeDocument/2006/relationships/slide" Target="slide44.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EE281A7-798F-4660-ADDB-0471DBDC1069}"/>
              </a:ext>
            </a:extLst>
          </p:cNvPr>
          <p:cNvSpPr txBox="1">
            <a:spLocks/>
          </p:cNvSpPr>
          <p:nvPr/>
        </p:nvSpPr>
        <p:spPr>
          <a:xfrm>
            <a:off x="685799" y="1675462"/>
            <a:ext cx="5490713" cy="1092666"/>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b="1" dirty="0">
                <a:solidFill>
                  <a:schemeClr val="bg1"/>
                </a:solidFill>
                <a:latin typeface="Arial" panose="020B0604020202020204" pitchFamily="34" charset="0"/>
                <a:cs typeface="Arial" panose="020B0604020202020204" pitchFamily="34" charset="0"/>
              </a:rPr>
              <a:t>Basale Reanimatie</a:t>
            </a:r>
          </a:p>
          <a:p>
            <a:r>
              <a:rPr lang="nl-NL" sz="3600" b="1" i="1" dirty="0">
                <a:solidFill>
                  <a:schemeClr val="bg1"/>
                </a:solidFill>
                <a:latin typeface="Arial" panose="020B0604020202020204" pitchFamily="34" charset="0"/>
                <a:cs typeface="Arial" panose="020B0604020202020204" pitchFamily="34" charset="0"/>
              </a:rPr>
              <a:t>	Opfris- en vervolg 	trainingen</a:t>
            </a:r>
          </a:p>
        </p:txBody>
      </p:sp>
      <p:sp>
        <p:nvSpPr>
          <p:cNvPr id="5" name="Ondertitel 2">
            <a:extLst>
              <a:ext uri="{FF2B5EF4-FFF2-40B4-BE49-F238E27FC236}">
                <a16:creationId xmlns:a16="http://schemas.microsoft.com/office/drawing/2014/main" id="{782E9AA4-4C78-41A5-A505-9ACA9700D787}"/>
              </a:ext>
            </a:extLst>
          </p:cNvPr>
          <p:cNvSpPr txBox="1">
            <a:spLocks/>
          </p:cNvSpPr>
          <p:nvPr/>
        </p:nvSpPr>
        <p:spPr>
          <a:xfrm>
            <a:off x="685800" y="3677300"/>
            <a:ext cx="4733488" cy="15052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solidFill>
                  <a:schemeClr val="bg1"/>
                </a:solidFill>
                <a:latin typeface="Arial" panose="020B0604020202020204" pitchFamily="34" charset="0"/>
                <a:cs typeface="Arial" panose="020B0604020202020204" pitchFamily="34" charset="0"/>
              </a:rPr>
              <a:t>Volgens de richtlijnen 2021</a:t>
            </a:r>
          </a:p>
          <a:p>
            <a:pPr marL="0" indent="0">
              <a:buNone/>
            </a:pPr>
            <a:r>
              <a:rPr lang="nl-NL" sz="2000" i="1" dirty="0">
                <a:solidFill>
                  <a:schemeClr val="bg1"/>
                </a:solidFill>
                <a:latin typeface="Arial" panose="020B0604020202020204" pitchFamily="34" charset="0"/>
                <a:cs typeface="Arial" panose="020B0604020202020204" pitchFamily="34" charset="0"/>
              </a:rPr>
              <a:t>Versie juni 2021</a:t>
            </a:r>
          </a:p>
        </p:txBody>
      </p:sp>
      <p:pic>
        <p:nvPicPr>
          <p:cNvPr id="6" name="Afbeelding 5">
            <a:extLst>
              <a:ext uri="{FF2B5EF4-FFF2-40B4-BE49-F238E27FC236}">
                <a16:creationId xmlns:a16="http://schemas.microsoft.com/office/drawing/2014/main" id="{36DA27B7-2578-4280-AE45-DF82BC528F45}"/>
              </a:ext>
            </a:extLst>
          </p:cNvPr>
          <p:cNvPicPr/>
          <p:nvPr/>
        </p:nvPicPr>
        <p:blipFill>
          <a:blip r:embed="rId2">
            <a:extLst>
              <a:ext uri="{28A0092B-C50C-407E-A947-70E740481C1C}">
                <a14:useLocalDpi xmlns:a14="http://schemas.microsoft.com/office/drawing/2010/main" val="0"/>
              </a:ext>
            </a:extLst>
          </a:blip>
          <a:stretch>
            <a:fillRect/>
          </a:stretch>
        </p:blipFill>
        <p:spPr>
          <a:xfrm>
            <a:off x="9217265" y="416902"/>
            <a:ext cx="1886917" cy="798311"/>
          </a:xfrm>
          <a:prstGeom prst="rect">
            <a:avLst/>
          </a:prstGeom>
        </p:spPr>
      </p:pic>
    </p:spTree>
    <p:extLst>
      <p:ext uri="{BB962C8B-B14F-4D97-AF65-F5344CB8AC3E}">
        <p14:creationId xmlns:p14="http://schemas.microsoft.com/office/powerpoint/2010/main" val="2271248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(LAAT) 112 BELLEN + AED</a:t>
            </a:r>
            <a:endParaRPr lang="nl-NL" sz="2800" dirty="0"/>
          </a:p>
        </p:txBody>
      </p:sp>
      <p:grpSp>
        <p:nvGrpSpPr>
          <p:cNvPr id="2" name="Groep 1">
            <a:extLst>
              <a:ext uri="{FF2B5EF4-FFF2-40B4-BE49-F238E27FC236}">
                <a16:creationId xmlns:a16="http://schemas.microsoft.com/office/drawing/2014/main" id="{F4F8B7FF-C365-4A87-B587-C3B1C4E336FC}"/>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3" name="Text Box 3">
            <a:extLst>
              <a:ext uri="{FF2B5EF4-FFF2-40B4-BE49-F238E27FC236}">
                <a16:creationId xmlns:a16="http://schemas.microsoft.com/office/drawing/2014/main" id="{071B7759-8111-46AE-A4B2-E99DA7C3B832}"/>
              </a:ext>
            </a:extLst>
          </p:cNvPr>
          <p:cNvSpPr txBox="1">
            <a:spLocks noChangeArrowheads="1"/>
          </p:cNvSpPr>
          <p:nvPr/>
        </p:nvSpPr>
        <p:spPr bwMode="auto">
          <a:xfrm>
            <a:off x="6096000" y="3644165"/>
            <a:ext cx="4784722" cy="2144177"/>
          </a:xfrm>
          <a:prstGeom prst="rect">
            <a:avLst/>
          </a:prstGeom>
          <a:noFill/>
          <a:ln w="9525">
            <a:noFill/>
            <a:miter lim="800000"/>
            <a:headEnd/>
            <a:tailEnd/>
          </a:ln>
        </p:spPr>
        <p:txBody>
          <a:bodyPr wrap="square" anchor="ctr" anchorCtr="0">
            <a:sp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Laat </a:t>
            </a:r>
            <a:r>
              <a:rPr lang="en-GB" sz="2400" dirty="0" err="1">
                <a:latin typeface="Arial" panose="020B0604020202020204" pitchFamily="34" charset="0"/>
                <a:cs typeface="Arial" panose="020B0604020202020204" pitchFamily="34" charset="0"/>
              </a:rPr>
              <a:t>een</a:t>
            </a:r>
            <a:r>
              <a:rPr lang="en-GB" sz="2400" dirty="0">
                <a:latin typeface="Arial" panose="020B0604020202020204" pitchFamily="34" charset="0"/>
                <a:cs typeface="Arial" panose="020B0604020202020204" pitchFamily="34" charset="0"/>
              </a:rPr>
              <a:t> AED </a:t>
            </a:r>
            <a:r>
              <a:rPr lang="en-GB" sz="2400" dirty="0" err="1">
                <a:latin typeface="Arial" panose="020B0604020202020204" pitchFamily="34" charset="0"/>
                <a:cs typeface="Arial" panose="020B0604020202020204" pitchFamily="34" charset="0"/>
              </a:rPr>
              <a:t>halen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indien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beschikbaar</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Bent u </a:t>
            </a:r>
            <a:r>
              <a:rPr lang="en-GB" sz="2400" dirty="0" err="1">
                <a:latin typeface="Arial" panose="020B0604020202020204" pitchFamily="34" charset="0"/>
                <a:cs typeface="Arial" panose="020B0604020202020204" pitchFamily="34" charset="0"/>
              </a:rPr>
              <a:t>alleen</a:t>
            </a:r>
            <a:r>
              <a:rPr lang="en-GB" sz="2400" dirty="0">
                <a:latin typeface="Arial" panose="020B0604020202020204" pitchFamily="34" charset="0"/>
                <a:cs typeface="Arial" panose="020B0604020202020204" pitchFamily="34" charset="0"/>
              </a:rPr>
              <a:t>: de AED </a:t>
            </a:r>
            <a:r>
              <a:rPr lang="en-GB" sz="2400" dirty="0" err="1">
                <a:latin typeface="Arial" panose="020B0604020202020204" pitchFamily="34" charset="0"/>
                <a:cs typeface="Arial" panose="020B0604020202020204" pitchFamily="34" charset="0"/>
              </a:rPr>
              <a:t>halen</a:t>
            </a:r>
            <a:r>
              <a:rPr lang="en-GB" sz="2400" dirty="0">
                <a:latin typeface="Arial" panose="020B0604020202020204" pitchFamily="34" charset="0"/>
                <a:cs typeface="Arial" panose="020B0604020202020204" pitchFamily="34" charset="0"/>
              </a:rPr>
              <a:t> </a:t>
            </a:r>
            <a:r>
              <a:rPr lang="en-GB" sz="2400" b="1" i="1" dirty="0" err="1">
                <a:latin typeface="Arial" panose="020B0604020202020204" pitchFamily="34" charset="0"/>
                <a:cs typeface="Arial" panose="020B0604020202020204" pitchFamily="34" charset="0"/>
              </a:rPr>
              <a:t>na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controle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ademhaling</a:t>
            </a:r>
            <a:r>
              <a:rPr lang="en-GB" sz="2400" dirty="0">
                <a:latin typeface="Arial" panose="020B0604020202020204" pitchFamily="34" charset="0"/>
                <a:cs typeface="Arial" panose="020B0604020202020204" pitchFamily="34" charset="0"/>
              </a:rPr>
              <a:t> en </a:t>
            </a:r>
            <a:r>
              <a:rPr lang="en-GB" sz="2400" dirty="0" err="1">
                <a:latin typeface="Arial" panose="020B0604020202020204" pitchFamily="34" charset="0"/>
                <a:cs typeface="Arial" panose="020B0604020202020204" pitchFamily="34" charset="0"/>
              </a:rPr>
              <a:t>alleen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indien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deze</a:t>
            </a:r>
            <a:r>
              <a:rPr lang="en-GB" sz="2400" dirty="0">
                <a:latin typeface="Arial" panose="020B0604020202020204" pitchFamily="34" charset="0"/>
                <a:cs typeface="Arial" panose="020B0604020202020204" pitchFamily="34" charset="0"/>
              </a:rPr>
              <a:t> </a:t>
            </a:r>
            <a:r>
              <a:rPr lang="en-GB" sz="2400" i="1" u="sng" dirty="0" err="1">
                <a:latin typeface="Arial" panose="020B0604020202020204" pitchFamily="34" charset="0"/>
                <a:cs typeface="Arial" panose="020B0604020202020204" pitchFamily="34" charset="0"/>
              </a:rPr>
              <a:t>snel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beschikbaar</a:t>
            </a:r>
            <a:r>
              <a:rPr lang="en-GB" sz="2400" dirty="0">
                <a:latin typeface="Arial" panose="020B0604020202020204" pitchFamily="34" charset="0"/>
                <a:cs typeface="Arial" panose="020B0604020202020204" pitchFamily="34" charset="0"/>
              </a:rPr>
              <a:t> is</a:t>
            </a:r>
          </a:p>
        </p:txBody>
      </p:sp>
      <p:pic>
        <p:nvPicPr>
          <p:cNvPr id="15" name="Afbeelding 3">
            <a:extLst>
              <a:ext uri="{FF2B5EF4-FFF2-40B4-BE49-F238E27FC236}">
                <a16:creationId xmlns:a16="http://schemas.microsoft.com/office/drawing/2014/main" id="{F6299018-1182-4A39-911F-E4018FF90868}"/>
              </a:ext>
            </a:extLst>
          </p:cNvPr>
          <p:cNvPicPr>
            <a:picLocks noChangeAspect="1"/>
          </p:cNvPicPr>
          <p:nvPr/>
        </p:nvPicPr>
        <p:blipFill>
          <a:blip r:embed="rId3"/>
          <a:srcRect/>
          <a:stretch/>
        </p:blipFill>
        <p:spPr bwMode="auto">
          <a:xfrm>
            <a:off x="1400408" y="1269000"/>
            <a:ext cx="3548459" cy="4320000"/>
          </a:xfrm>
          <a:prstGeom prst="rect">
            <a:avLst/>
          </a:prstGeom>
          <a:noFill/>
          <a:ln w="9525">
            <a:noFill/>
            <a:miter lim="800000"/>
            <a:headEnd/>
            <a:tailEnd/>
          </a:ln>
        </p:spPr>
      </p:pic>
    </p:spTree>
    <p:extLst>
      <p:ext uri="{BB962C8B-B14F-4D97-AF65-F5344CB8AC3E}">
        <p14:creationId xmlns:p14="http://schemas.microsoft.com/office/powerpoint/2010/main" val="187761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OPEN LUCHTWEG</a:t>
            </a:r>
            <a:endParaRPr lang="nl-NL" sz="2800" dirty="0"/>
          </a:p>
        </p:txBody>
      </p:sp>
      <p:grpSp>
        <p:nvGrpSpPr>
          <p:cNvPr id="2" name="Groep 1">
            <a:extLst>
              <a:ext uri="{FF2B5EF4-FFF2-40B4-BE49-F238E27FC236}">
                <a16:creationId xmlns:a16="http://schemas.microsoft.com/office/drawing/2014/main" id="{CAED4558-D2A2-4876-A8CF-5D93C167E559}"/>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4" name="Text Box 3">
            <a:extLst>
              <a:ext uri="{FF2B5EF4-FFF2-40B4-BE49-F238E27FC236}">
                <a16:creationId xmlns:a16="http://schemas.microsoft.com/office/drawing/2014/main" id="{5FA1F5F5-275F-42C8-898B-661C66F00120}"/>
              </a:ext>
            </a:extLst>
          </p:cNvPr>
          <p:cNvSpPr txBox="1">
            <a:spLocks noChangeArrowheads="1"/>
          </p:cNvSpPr>
          <p:nvPr/>
        </p:nvSpPr>
        <p:spPr bwMode="auto">
          <a:xfrm>
            <a:off x="6096000" y="4192585"/>
            <a:ext cx="4320000" cy="790563"/>
          </a:xfrm>
          <a:prstGeom prst="rect">
            <a:avLst/>
          </a:prstGeom>
          <a:noFill/>
          <a:ln w="9525">
            <a:noFill/>
            <a:miter lim="800000"/>
            <a:headEnd/>
            <a:tailEnd/>
          </a:ln>
        </p:spPr>
        <p:txBody>
          <a:bodyPr wrap="square" anchor="ctr" anchorCtr="0">
            <a:noAutofit/>
          </a:bodyPr>
          <a:lstStyle/>
          <a:p>
            <a:pPr>
              <a:spcBef>
                <a:spcPts val="1600"/>
              </a:spcBef>
            </a:pPr>
            <a:r>
              <a:rPr lang="en-GB" sz="2400" dirty="0" err="1">
                <a:latin typeface="Arial" panose="020B0604020202020204" pitchFamily="34" charset="0"/>
                <a:cs typeface="Arial" panose="020B0604020202020204" pitchFamily="34" charset="0"/>
              </a:rPr>
              <a:t>Kantel</a:t>
            </a:r>
            <a:r>
              <a:rPr lang="en-GB" sz="2400" dirty="0">
                <a:latin typeface="Arial" panose="020B0604020202020204" pitchFamily="34" charset="0"/>
                <a:cs typeface="Arial" panose="020B0604020202020204" pitchFamily="34" charset="0"/>
              </a:rPr>
              <a:t> het </a:t>
            </a:r>
            <a:r>
              <a:rPr lang="en-GB" sz="2400" dirty="0" err="1">
                <a:latin typeface="Arial" panose="020B0604020202020204" pitchFamily="34" charset="0"/>
                <a:cs typeface="Arial" panose="020B0604020202020204" pitchFamily="34" charset="0"/>
              </a:rPr>
              <a:t>hoofd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én</a:t>
            </a:r>
            <a:r>
              <a:rPr lang="en-GB" sz="2400" dirty="0">
                <a:latin typeface="Arial" panose="020B0604020202020204" pitchFamily="34" charset="0"/>
                <a:cs typeface="Arial" panose="020B0604020202020204" pitchFamily="34" charset="0"/>
              </a:rPr>
              <a:t> lift de kin</a:t>
            </a:r>
          </a:p>
        </p:txBody>
      </p:sp>
      <p:pic>
        <p:nvPicPr>
          <p:cNvPr id="16" name="Afbeelding 15">
            <a:extLst>
              <a:ext uri="{FF2B5EF4-FFF2-40B4-BE49-F238E27FC236}">
                <a16:creationId xmlns:a16="http://schemas.microsoft.com/office/drawing/2014/main" id="{B43C5050-5F4D-41B6-BEC8-545272C6E3D7}"/>
              </a:ext>
            </a:extLst>
          </p:cNvPr>
          <p:cNvPicPr>
            <a:picLocks noChangeAspect="1"/>
          </p:cNvPicPr>
          <p:nvPr/>
        </p:nvPicPr>
        <p:blipFill rotWithShape="1">
          <a:blip r:embed="rId2"/>
          <a:srcRect l="44567"/>
          <a:stretch/>
        </p:blipFill>
        <p:spPr>
          <a:xfrm>
            <a:off x="0" y="1304219"/>
            <a:ext cx="4788982" cy="4249561"/>
          </a:xfrm>
          <a:prstGeom prst="rect">
            <a:avLst/>
          </a:prstGeom>
        </p:spPr>
      </p:pic>
    </p:spTree>
    <p:extLst>
      <p:ext uri="{BB962C8B-B14F-4D97-AF65-F5344CB8AC3E}">
        <p14:creationId xmlns:p14="http://schemas.microsoft.com/office/powerpoint/2010/main" val="3138359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CONTROLEER ADEMHALING</a:t>
            </a:r>
            <a:endParaRPr lang="nl-NL" sz="2800" dirty="0"/>
          </a:p>
        </p:txBody>
      </p:sp>
      <p:grpSp>
        <p:nvGrpSpPr>
          <p:cNvPr id="2" name="Groep 1">
            <a:extLst>
              <a:ext uri="{FF2B5EF4-FFF2-40B4-BE49-F238E27FC236}">
                <a16:creationId xmlns:a16="http://schemas.microsoft.com/office/drawing/2014/main" id="{5F626FD5-A24B-4515-9EE6-76E167260D88}"/>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3" name="Text Box 3">
            <a:extLst>
              <a:ext uri="{FF2B5EF4-FFF2-40B4-BE49-F238E27FC236}">
                <a16:creationId xmlns:a16="http://schemas.microsoft.com/office/drawing/2014/main" id="{953A2660-B4A8-4A9C-AD67-4166FA3586C2}"/>
              </a:ext>
            </a:extLst>
          </p:cNvPr>
          <p:cNvSpPr txBox="1">
            <a:spLocks noChangeArrowheads="1"/>
          </p:cNvSpPr>
          <p:nvPr/>
        </p:nvSpPr>
        <p:spPr bwMode="auto">
          <a:xfrm>
            <a:off x="6096000" y="3467107"/>
            <a:ext cx="4320000" cy="2571843"/>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Kijk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luister</a:t>
            </a:r>
            <a:r>
              <a:rPr lang="en-GB" sz="2400" dirty="0">
                <a:latin typeface="Arial" panose="020B0604020202020204" pitchFamily="34" charset="0"/>
                <a:cs typeface="Arial" panose="020B0604020202020204" pitchFamily="34" charset="0"/>
              </a:rPr>
              <a:t> en </a:t>
            </a:r>
            <a:r>
              <a:rPr lang="en-GB" sz="2400" dirty="0" err="1">
                <a:latin typeface="Arial" panose="020B0604020202020204" pitchFamily="34" charset="0"/>
                <a:cs typeface="Arial" panose="020B0604020202020204" pitchFamily="34" charset="0"/>
              </a:rPr>
              <a:t>voel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maximaal</a:t>
            </a:r>
            <a:r>
              <a:rPr lang="en-GB" sz="2400" dirty="0">
                <a:latin typeface="Arial" panose="020B0604020202020204" pitchFamily="34" charset="0"/>
                <a:cs typeface="Arial" panose="020B0604020202020204" pitchFamily="34" charset="0"/>
              </a:rPr>
              <a:t> 10 </a:t>
            </a:r>
            <a:r>
              <a:rPr lang="en-GB" sz="2400" dirty="0" err="1">
                <a:latin typeface="Arial" panose="020B0604020202020204" pitchFamily="34" charset="0"/>
                <a:cs typeface="Arial" panose="020B0604020202020204" pitchFamily="34" charset="0"/>
              </a:rPr>
              <a:t>seconden</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Ademhaling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niet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normaal</a:t>
            </a:r>
            <a:r>
              <a:rPr lang="en-GB" sz="2400" dirty="0">
                <a:latin typeface="Arial" panose="020B0604020202020204" pitchFamily="34" charset="0"/>
                <a:cs typeface="Arial" panose="020B0604020202020204" pitchFamily="34" charset="0"/>
              </a:rPr>
              <a:t> of </a:t>
            </a:r>
            <a:r>
              <a:rPr lang="en-GB" sz="2400" dirty="0" err="1">
                <a:latin typeface="Arial" panose="020B0604020202020204" pitchFamily="34" charset="0"/>
                <a:cs typeface="Arial" panose="020B0604020202020204" pitchFamily="34" charset="0"/>
              </a:rPr>
              <a:t>twijfel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daarover</a:t>
            </a:r>
            <a:r>
              <a:rPr lang="en-GB" sz="2400" dirty="0">
                <a:latin typeface="Arial" panose="020B0604020202020204" pitchFamily="34" charset="0"/>
                <a:cs typeface="Arial" panose="020B0604020202020204" pitchFamily="34" charset="0"/>
              </a:rPr>
              <a:t>, start de reanimatie</a:t>
            </a:r>
          </a:p>
        </p:txBody>
      </p:sp>
      <p:pic>
        <p:nvPicPr>
          <p:cNvPr id="15" name="Afbeelding 14">
            <a:extLst>
              <a:ext uri="{FF2B5EF4-FFF2-40B4-BE49-F238E27FC236}">
                <a16:creationId xmlns:a16="http://schemas.microsoft.com/office/drawing/2014/main" id="{B1C786F9-BD5F-4E35-BC86-5D9C5FE9C149}"/>
              </a:ext>
            </a:extLst>
          </p:cNvPr>
          <p:cNvPicPr>
            <a:picLocks noChangeAspect="1"/>
          </p:cNvPicPr>
          <p:nvPr/>
        </p:nvPicPr>
        <p:blipFill rotWithShape="1">
          <a:blip r:embed="rId2"/>
          <a:srcRect l="31378"/>
          <a:stretch/>
        </p:blipFill>
        <p:spPr>
          <a:xfrm>
            <a:off x="0" y="1545740"/>
            <a:ext cx="5344611" cy="3642117"/>
          </a:xfrm>
          <a:prstGeom prst="rect">
            <a:avLst/>
          </a:prstGeom>
        </p:spPr>
      </p:pic>
    </p:spTree>
    <p:extLst>
      <p:ext uri="{BB962C8B-B14F-4D97-AF65-F5344CB8AC3E}">
        <p14:creationId xmlns:p14="http://schemas.microsoft.com/office/powerpoint/2010/main" val="3510367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GEEF 30 BORSTCOMPRESSIES</a:t>
            </a:r>
            <a:endParaRPr lang="nl-NL" sz="2800" dirty="0"/>
          </a:p>
        </p:txBody>
      </p:sp>
      <p:grpSp>
        <p:nvGrpSpPr>
          <p:cNvPr id="4" name="Groep 3">
            <a:extLst>
              <a:ext uri="{FF2B5EF4-FFF2-40B4-BE49-F238E27FC236}">
                <a16:creationId xmlns:a16="http://schemas.microsoft.com/office/drawing/2014/main" id="{D2E3F5B0-E3AC-4693-B52D-B01093C5AFE9}"/>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4" name="Text Box 3">
            <a:extLst>
              <a:ext uri="{FF2B5EF4-FFF2-40B4-BE49-F238E27FC236}">
                <a16:creationId xmlns:a16="http://schemas.microsoft.com/office/drawing/2014/main" id="{E12122FC-A11E-459D-A651-4F87BFC526FB}"/>
              </a:ext>
            </a:extLst>
          </p:cNvPr>
          <p:cNvSpPr txBox="1">
            <a:spLocks noChangeArrowheads="1"/>
          </p:cNvSpPr>
          <p:nvPr/>
        </p:nvSpPr>
        <p:spPr bwMode="auto">
          <a:xfrm>
            <a:off x="6096000" y="2844000"/>
            <a:ext cx="4756727" cy="3762000"/>
          </a:xfrm>
          <a:prstGeom prst="rect">
            <a:avLst/>
          </a:prstGeom>
          <a:noFill/>
          <a:ln w="9525">
            <a:noFill/>
            <a:miter lim="800000"/>
            <a:headEnd/>
            <a:tailEnd/>
          </a:ln>
        </p:spPr>
        <p:txBody>
          <a:bodyPr wrap="square" anchor="ctr" anchorCtr="0">
            <a:noAutofit/>
          </a:bodyPr>
          <a:lstStyle/>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Handen</a:t>
            </a:r>
            <a:r>
              <a:rPr lang="en-GB" sz="2400" dirty="0">
                <a:latin typeface="Arial" panose="020B0604020202020204" pitchFamily="34" charset="0"/>
                <a:cs typeface="Arial" panose="020B0604020202020204" pitchFamily="34" charset="0"/>
              </a:rPr>
              <a:t> midden op </a:t>
            </a:r>
            <a:r>
              <a:rPr lang="en-GB" sz="2400" dirty="0" err="1">
                <a:latin typeface="Arial" panose="020B0604020202020204" pitchFamily="34" charset="0"/>
                <a:cs typeface="Arial" panose="020B0604020202020204" pitchFamily="34" charset="0"/>
              </a:rPr>
              <a:t>borstkas</a:t>
            </a:r>
            <a:endParaRPr lang="en-GB" sz="2400"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Indrukken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borstbeen</a:t>
            </a:r>
            <a:r>
              <a:rPr lang="en-GB" sz="2400" dirty="0">
                <a:latin typeface="Arial" panose="020B0604020202020204" pitchFamily="34" charset="0"/>
                <a:cs typeface="Arial" panose="020B0604020202020204" pitchFamily="34" charset="0"/>
              </a:rPr>
              <a:t> 5-6 cm</a:t>
            </a:r>
          </a:p>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Frequentie</a:t>
            </a:r>
            <a:r>
              <a:rPr lang="en-GB" sz="2400" dirty="0">
                <a:latin typeface="Arial" panose="020B0604020202020204" pitchFamily="34" charset="0"/>
                <a:cs typeface="Arial" panose="020B0604020202020204" pitchFamily="34" charset="0"/>
              </a:rPr>
              <a:t> 100-120/min</a:t>
            </a:r>
          </a:p>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Gelijkmatig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indrukken</a:t>
            </a:r>
            <a:r>
              <a:rPr lang="en-GB" sz="2400" dirty="0">
                <a:latin typeface="Arial" panose="020B0604020202020204" pitchFamily="34" charset="0"/>
                <a:cs typeface="Arial" panose="020B0604020202020204" pitchFamily="34" charset="0"/>
              </a:rPr>
              <a:t> en </a:t>
            </a:r>
            <a:r>
              <a:rPr lang="en-GB" sz="2400" dirty="0" err="1">
                <a:latin typeface="Arial" panose="020B0604020202020204" pitchFamily="34" charset="0"/>
                <a:cs typeface="Arial" panose="020B0604020202020204" pitchFamily="34" charset="0"/>
              </a:rPr>
              <a:t>omhoog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komen</a:t>
            </a:r>
            <a:endParaRPr lang="en-GB" sz="2400"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400" dirty="0">
                <a:latin typeface="Arial" panose="020B0604020202020204" pitchFamily="34" charset="0"/>
                <a:cs typeface="Arial" panose="020B0604020202020204" pitchFamily="34" charset="0"/>
              </a:rPr>
              <a:t>Laat </a:t>
            </a:r>
            <a:r>
              <a:rPr lang="en-GB" sz="2400" dirty="0" err="1">
                <a:latin typeface="Arial" panose="020B0604020202020204" pitchFamily="34" charset="0"/>
                <a:cs typeface="Arial" panose="020B0604020202020204" pitchFamily="34" charset="0"/>
              </a:rPr>
              <a:t>volledig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omhoogkomen</a:t>
            </a:r>
            <a:endParaRPr lang="en-GB" sz="2400" dirty="0">
              <a:latin typeface="Arial" panose="020B0604020202020204" pitchFamily="34" charset="0"/>
              <a:cs typeface="Arial" panose="020B0604020202020204" pitchFamily="34" charset="0"/>
            </a:endParaRPr>
          </a:p>
        </p:txBody>
      </p:sp>
      <p:pic>
        <p:nvPicPr>
          <p:cNvPr id="16" name="Afbeelding 15">
            <a:extLst>
              <a:ext uri="{FF2B5EF4-FFF2-40B4-BE49-F238E27FC236}">
                <a16:creationId xmlns:a16="http://schemas.microsoft.com/office/drawing/2014/main" id="{E8CAEDEA-CD0F-4DE2-A6EC-C3D3B471D232}"/>
              </a:ext>
            </a:extLst>
          </p:cNvPr>
          <p:cNvPicPr>
            <a:picLocks noChangeAspect="1"/>
          </p:cNvPicPr>
          <p:nvPr/>
        </p:nvPicPr>
        <p:blipFill>
          <a:blip r:embed="rId2"/>
          <a:srcRect/>
          <a:stretch/>
        </p:blipFill>
        <p:spPr>
          <a:xfrm>
            <a:off x="869983" y="1434726"/>
            <a:ext cx="3549974" cy="3988548"/>
          </a:xfrm>
          <a:prstGeom prst="rect">
            <a:avLst/>
          </a:prstGeom>
        </p:spPr>
      </p:pic>
      <p:pic>
        <p:nvPicPr>
          <p:cNvPr id="17" name="Afbeelding 16">
            <a:extLst>
              <a:ext uri="{FF2B5EF4-FFF2-40B4-BE49-F238E27FC236}">
                <a16:creationId xmlns:a16="http://schemas.microsoft.com/office/drawing/2014/main" id="{0911A0E0-8EC3-4D42-AEAF-D398166FA785}"/>
              </a:ext>
            </a:extLst>
          </p:cNvPr>
          <p:cNvPicPr>
            <a:picLocks noChangeAspect="1"/>
          </p:cNvPicPr>
          <p:nvPr/>
        </p:nvPicPr>
        <p:blipFill>
          <a:blip r:embed="rId3"/>
          <a:srcRect t="610" b="610"/>
          <a:stretch/>
        </p:blipFill>
        <p:spPr>
          <a:xfrm>
            <a:off x="3006608" y="1243237"/>
            <a:ext cx="1625359" cy="1603889"/>
          </a:xfrm>
          <a:prstGeom prst="rect">
            <a:avLst/>
          </a:prstGeom>
        </p:spPr>
      </p:pic>
    </p:spTree>
    <p:extLst>
      <p:ext uri="{BB962C8B-B14F-4D97-AF65-F5344CB8AC3E}">
        <p14:creationId xmlns:p14="http://schemas.microsoft.com/office/powerpoint/2010/main" val="3091356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GEEF 2 BEADEMINGEN</a:t>
            </a:r>
            <a:endParaRPr lang="nl-NL" sz="2800" dirty="0"/>
          </a:p>
        </p:txBody>
      </p:sp>
      <p:grpSp>
        <p:nvGrpSpPr>
          <p:cNvPr id="2" name="Groep 1">
            <a:extLst>
              <a:ext uri="{FF2B5EF4-FFF2-40B4-BE49-F238E27FC236}">
                <a16:creationId xmlns:a16="http://schemas.microsoft.com/office/drawing/2014/main" id="{F6243738-1749-41EC-90EF-415E52C10487}"/>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pic>
        <p:nvPicPr>
          <p:cNvPr id="15" name="Afbeelding 14">
            <a:extLst>
              <a:ext uri="{FF2B5EF4-FFF2-40B4-BE49-F238E27FC236}">
                <a16:creationId xmlns:a16="http://schemas.microsoft.com/office/drawing/2014/main" id="{97BA3DEE-48F8-4ACC-82FE-A18402E019C6}"/>
              </a:ext>
            </a:extLst>
          </p:cNvPr>
          <p:cNvPicPr>
            <a:picLocks noChangeAspect="1"/>
          </p:cNvPicPr>
          <p:nvPr/>
        </p:nvPicPr>
        <p:blipFill rotWithShape="1">
          <a:blip r:embed="rId2"/>
          <a:srcRect l="48831" r="1"/>
          <a:stretch/>
        </p:blipFill>
        <p:spPr>
          <a:xfrm>
            <a:off x="0" y="1545740"/>
            <a:ext cx="4336540" cy="3762000"/>
          </a:xfrm>
          <a:prstGeom prst="rect">
            <a:avLst/>
          </a:prstGeom>
        </p:spPr>
      </p:pic>
      <p:sp>
        <p:nvSpPr>
          <p:cNvPr id="26" name="Text Box 3">
            <a:extLst>
              <a:ext uri="{FF2B5EF4-FFF2-40B4-BE49-F238E27FC236}">
                <a16:creationId xmlns:a16="http://schemas.microsoft.com/office/drawing/2014/main" id="{D6B5AC55-0FF7-4683-84BA-990748691709}"/>
              </a:ext>
            </a:extLst>
          </p:cNvPr>
          <p:cNvSpPr txBox="1">
            <a:spLocks noChangeArrowheads="1"/>
          </p:cNvSpPr>
          <p:nvPr/>
        </p:nvSpPr>
        <p:spPr bwMode="auto">
          <a:xfrm>
            <a:off x="5738733" y="2649419"/>
            <a:ext cx="4674919" cy="3762000"/>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Open de </a:t>
            </a:r>
            <a:r>
              <a:rPr lang="en-GB" sz="2400" dirty="0" err="1">
                <a:latin typeface="Arial" panose="020B0604020202020204" pitchFamily="34" charset="0"/>
                <a:cs typeface="Arial" panose="020B0604020202020204" pitchFamily="34" charset="0"/>
              </a:rPr>
              <a:t>luchtweg</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Lippen </a:t>
            </a:r>
            <a:r>
              <a:rPr lang="en-GB" sz="2400" dirty="0" err="1">
                <a:latin typeface="Arial" panose="020B0604020202020204" pitchFamily="34" charset="0"/>
                <a:cs typeface="Arial" panose="020B0604020202020204" pitchFamily="34" charset="0"/>
              </a:rPr>
              <a:t>rond</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mond</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Knijp</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neus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dicht</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Blaas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rustig</a:t>
            </a:r>
            <a:r>
              <a:rPr lang="en-GB" sz="2400" dirty="0">
                <a:latin typeface="Arial" panose="020B0604020202020204" pitchFamily="34" charset="0"/>
                <a:cs typeface="Arial" panose="020B0604020202020204" pitchFamily="34" charset="0"/>
              </a:rPr>
              <a:t> in tot de </a:t>
            </a:r>
            <a:r>
              <a:rPr lang="en-GB" sz="2400" dirty="0" err="1">
                <a:latin typeface="Arial" panose="020B0604020202020204" pitchFamily="34" charset="0"/>
                <a:cs typeface="Arial" panose="020B0604020202020204" pitchFamily="34" charset="0"/>
              </a:rPr>
              <a:t>borstkas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omhoog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komt</a:t>
            </a:r>
            <a:endParaRPr lang="en-GB" sz="2400" dirty="0">
              <a:latin typeface="Arial" panose="020B0604020202020204" pitchFamily="34" charset="0"/>
              <a:cs typeface="Arial" panose="020B0604020202020204" pitchFamily="34" charset="0"/>
            </a:endParaRPr>
          </a:p>
          <a:p>
            <a:pPr marL="342900" indent="-342900">
              <a:spcBef>
                <a:spcPts val="1000"/>
              </a:spcBef>
              <a:buFont typeface="Arial"/>
              <a:buChar char="•"/>
            </a:pPr>
            <a:r>
              <a:rPr lang="en-GB" sz="2400" dirty="0" err="1">
                <a:latin typeface="Arial" panose="020B0604020202020204" pitchFamily="34" charset="0"/>
                <a:cs typeface="Arial" panose="020B0604020202020204" pitchFamily="34" charset="0"/>
              </a:rPr>
              <a:t>Onderbreek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borstcompressies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niet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langer</a:t>
            </a:r>
            <a:r>
              <a:rPr lang="en-GB" sz="2400" dirty="0">
                <a:latin typeface="Arial" panose="020B0604020202020204" pitchFamily="34" charset="0"/>
                <a:cs typeface="Arial" panose="020B0604020202020204" pitchFamily="34" charset="0"/>
              </a:rPr>
              <a:t> dan 10 </a:t>
            </a:r>
            <a:r>
              <a:rPr lang="en-GB" sz="2400" dirty="0" err="1">
                <a:latin typeface="Arial" panose="020B0604020202020204" pitchFamily="34" charset="0"/>
                <a:cs typeface="Arial" panose="020B0604020202020204" pitchFamily="34" charset="0"/>
              </a:rPr>
              <a:t>seconden</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403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ZET DE AED AAN</a:t>
            </a:r>
            <a:endParaRPr lang="nl-NL" sz="2800" dirty="0"/>
          </a:p>
        </p:txBody>
      </p:sp>
      <p:grpSp>
        <p:nvGrpSpPr>
          <p:cNvPr id="4" name="Groep 3">
            <a:extLst>
              <a:ext uri="{FF2B5EF4-FFF2-40B4-BE49-F238E27FC236}">
                <a16:creationId xmlns:a16="http://schemas.microsoft.com/office/drawing/2014/main" id="{1114B813-7CEE-4103-8742-28F06A67DD58}"/>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4" name="Text Box 3">
            <a:extLst>
              <a:ext uri="{FF2B5EF4-FFF2-40B4-BE49-F238E27FC236}">
                <a16:creationId xmlns:a16="http://schemas.microsoft.com/office/drawing/2014/main" id="{5ADE7F0C-312F-4620-9D96-B1E6B8A7F6C3}"/>
              </a:ext>
            </a:extLst>
          </p:cNvPr>
          <p:cNvSpPr txBox="1">
            <a:spLocks noChangeArrowheads="1"/>
          </p:cNvSpPr>
          <p:nvPr/>
        </p:nvSpPr>
        <p:spPr bwMode="auto">
          <a:xfrm>
            <a:off x="7314501" y="3941593"/>
            <a:ext cx="4320000" cy="1307715"/>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err="1"/>
              <a:t>Er</a:t>
            </a:r>
            <a:r>
              <a:rPr lang="en-GB" sz="2400" dirty="0"/>
              <a:t> </a:t>
            </a:r>
            <a:r>
              <a:rPr lang="en-GB" sz="2400" dirty="0" err="1"/>
              <a:t>zijn</a:t>
            </a:r>
            <a:r>
              <a:rPr lang="en-GB" sz="2400" dirty="0"/>
              <a:t> </a:t>
            </a:r>
            <a:r>
              <a:rPr lang="en-GB" sz="2400" dirty="0" err="1"/>
              <a:t>verschillende</a:t>
            </a:r>
            <a:r>
              <a:rPr lang="en-GB" sz="2400" dirty="0"/>
              <a:t> AED’s</a:t>
            </a:r>
          </a:p>
          <a:p>
            <a:pPr marL="342900" indent="-342900">
              <a:spcBef>
                <a:spcPts val="1600"/>
              </a:spcBef>
              <a:buFont typeface="Arial"/>
              <a:buChar char="•"/>
            </a:pPr>
            <a:r>
              <a:rPr lang="en-GB" sz="2400" dirty="0" err="1"/>
              <a:t>Volg</a:t>
            </a:r>
            <a:r>
              <a:rPr lang="en-GB" sz="2400" dirty="0"/>
              <a:t> de </a:t>
            </a:r>
            <a:r>
              <a:rPr lang="en-GB" sz="2400" dirty="0" err="1"/>
              <a:t>instructies</a:t>
            </a:r>
            <a:endParaRPr lang="en-GB" sz="2400" i="1" dirty="0"/>
          </a:p>
        </p:txBody>
      </p:sp>
      <p:pic>
        <p:nvPicPr>
          <p:cNvPr id="16" name="Afbeelding 15">
            <a:extLst>
              <a:ext uri="{FF2B5EF4-FFF2-40B4-BE49-F238E27FC236}">
                <a16:creationId xmlns:a16="http://schemas.microsoft.com/office/drawing/2014/main" id="{85F93A53-7196-45E0-8FD5-C3357EBC80F2}"/>
              </a:ext>
            </a:extLst>
          </p:cNvPr>
          <p:cNvPicPr>
            <a:picLocks noChangeAspect="1"/>
          </p:cNvPicPr>
          <p:nvPr/>
        </p:nvPicPr>
        <p:blipFill rotWithShape="1">
          <a:blip r:embed="rId2"/>
          <a:srcRect l="19019"/>
          <a:stretch/>
        </p:blipFill>
        <p:spPr>
          <a:xfrm>
            <a:off x="0" y="1328368"/>
            <a:ext cx="5361556" cy="4040729"/>
          </a:xfrm>
          <a:prstGeom prst="rect">
            <a:avLst/>
          </a:prstGeom>
        </p:spPr>
      </p:pic>
    </p:spTree>
    <p:extLst>
      <p:ext uri="{BB962C8B-B14F-4D97-AF65-F5344CB8AC3E}">
        <p14:creationId xmlns:p14="http://schemas.microsoft.com/office/powerpoint/2010/main" val="4294680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p:nvPr/>
        </p:nvGrpSpPr>
        <p:grpSpPr>
          <a:xfrm>
            <a:off x="3890318" y="1265898"/>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Slachtoffer</a:t>
              </a:r>
              <a:r>
                <a:rPr lang="en-US" sz="2200" b="1" dirty="0">
                  <a:latin typeface="Arial" pitchFamily="34" charset="0"/>
                  <a:cs typeface="Arial" pitchFamily="34" charset="0"/>
                </a:rPr>
                <a:t>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1108252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 opfris- en vervolgmodules</a:t>
            </a:r>
            <a:endParaRPr lang="nl-NL" sz="2800" dirty="0"/>
          </a:p>
        </p:txBody>
      </p:sp>
      <p:grpSp>
        <p:nvGrpSpPr>
          <p:cNvPr id="9" name="Groep 8">
            <a:extLst>
              <a:ext uri="{FF2B5EF4-FFF2-40B4-BE49-F238E27FC236}">
                <a16:creationId xmlns:a16="http://schemas.microsoft.com/office/drawing/2014/main" id="{E3F35BA1-F068-44C1-9E39-56258284556D}"/>
              </a:ext>
            </a:extLst>
          </p:cNvPr>
          <p:cNvGrpSpPr/>
          <p:nvPr/>
        </p:nvGrpSpPr>
        <p:grpSpPr>
          <a:xfrm>
            <a:off x="7289762" y="967204"/>
            <a:ext cx="1749932" cy="2605747"/>
            <a:chOff x="7289762" y="967204"/>
            <a:chExt cx="1749932" cy="2605747"/>
          </a:xfrm>
        </p:grpSpPr>
        <p:pic>
          <p:nvPicPr>
            <p:cNvPr id="17" name="Afbeelding 16">
              <a:hlinkClick r:id="rId3"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66" r="-21208"/>
            <a:stretch/>
          </p:blipFill>
          <p:spPr>
            <a:xfrm>
              <a:off x="7289762" y="967204"/>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7318008" y="2988176"/>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Burger-</a:t>
              </a:r>
            </a:p>
            <a:p>
              <a:pPr algn="ctr"/>
              <a:r>
                <a:rPr lang="nl-NL" sz="1600" b="1" dirty="0">
                  <a:latin typeface="Arial" panose="020B0604020202020204" pitchFamily="34" charset="0"/>
                  <a:cs typeface="Arial" panose="020B0604020202020204" pitchFamily="34" charset="0"/>
                </a:rPr>
                <a:t>hulpverlening</a:t>
              </a: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3152306" y="3572951"/>
            <a:ext cx="1749932" cy="2605747"/>
            <a:chOff x="3152306" y="3572951"/>
            <a:chExt cx="1749932" cy="2605747"/>
          </a:xfrm>
        </p:grpSpPr>
        <p:pic>
          <p:nvPicPr>
            <p:cNvPr id="20" name="Afbeelding 19">
              <a:hlinkClick r:id="rId5"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5234714" y="3572951"/>
            <a:ext cx="1721686" cy="2580866"/>
            <a:chOff x="5234714" y="3572951"/>
            <a:chExt cx="1721686" cy="2580866"/>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Niet technische vaardigheden</a:t>
              </a:r>
            </a:p>
          </p:txBody>
        </p:sp>
        <p:pic>
          <p:nvPicPr>
            <p:cNvPr id="24" name="Afbeelding 23">
              <a:hlinkClick r:id="rId7"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2" name="Groep 1">
            <a:extLst>
              <a:ext uri="{FF2B5EF4-FFF2-40B4-BE49-F238E27FC236}">
                <a16:creationId xmlns:a16="http://schemas.microsoft.com/office/drawing/2014/main" id="{DE6E529D-2DF9-4D26-81A6-2BEF502A6721}"/>
              </a:ext>
            </a:extLst>
          </p:cNvPr>
          <p:cNvGrpSpPr/>
          <p:nvPr/>
        </p:nvGrpSpPr>
        <p:grpSpPr>
          <a:xfrm>
            <a:off x="5235600" y="967204"/>
            <a:ext cx="1764055" cy="2359526"/>
            <a:chOff x="5235600" y="967204"/>
            <a:chExt cx="1764055" cy="2359526"/>
          </a:xfrm>
        </p:grpSpPr>
        <p:sp>
          <p:nvSpPr>
            <p:cNvPr id="26" name="Tekstvak 25">
              <a:hlinkClick r:id="rId9" action="ppaction://hlinksldjump"/>
              <a:extLst>
                <a:ext uri="{FF2B5EF4-FFF2-40B4-BE49-F238E27FC236}">
                  <a16:creationId xmlns:a16="http://schemas.microsoft.com/office/drawing/2014/main" id="{9A949119-9E8D-49F6-979A-F0A0A7C22873}"/>
                </a:ext>
              </a:extLst>
            </p:cNvPr>
            <p:cNvSpPr txBox="1"/>
            <p:nvPr/>
          </p:nvSpPr>
          <p:spPr>
            <a:xfrm>
              <a:off x="5277969" y="2988176"/>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Covid-19</a:t>
              </a:r>
            </a:p>
          </p:txBody>
        </p:sp>
        <p:sp>
          <p:nvSpPr>
            <p:cNvPr id="27" name="Rechthoek 26">
              <a:hlinkClick r:id="rId9" action="ppaction://hlinksldjump"/>
              <a:extLst>
                <a:ext uri="{FF2B5EF4-FFF2-40B4-BE49-F238E27FC236}">
                  <a16:creationId xmlns:a16="http://schemas.microsoft.com/office/drawing/2014/main" id="{660ECCD7-2DE0-46CF-A320-B4E2E4D08AAB}"/>
                </a:ext>
              </a:extLst>
            </p:cNvPr>
            <p:cNvSpPr/>
            <p:nvPr/>
          </p:nvSpPr>
          <p:spPr>
            <a:xfrm>
              <a:off x="5235600" y="967204"/>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hlinkClick r:id="rId9" action="ppaction://hlinksldjump"/>
              <a:extLst>
                <a:ext uri="{FF2B5EF4-FFF2-40B4-BE49-F238E27FC236}">
                  <a16:creationId xmlns:a16="http://schemas.microsoft.com/office/drawing/2014/main" id="{9BD45B92-5D1B-4406-8A34-3646F26B25E0}"/>
                </a:ext>
              </a:extLst>
            </p:cNvPr>
            <p:cNvPicPr>
              <a:picLocks/>
            </p:cNvPicPr>
            <p:nvPr/>
          </p:nvPicPr>
          <p:blipFill>
            <a:blip r:embed="rId10">
              <a:extLst>
                <a:ext uri="{837473B0-CC2E-450A-ABE3-18F120FF3D39}">
                  <a1611:picAttrSrcUrl xmlns:a1611="http://schemas.microsoft.com/office/drawing/2016/11/main" r:id="rId11"/>
                </a:ext>
              </a:extLst>
            </a:blip>
            <a:stretch>
              <a:fillRect/>
            </a:stretch>
          </p:blipFill>
          <p:spPr>
            <a:xfrm>
              <a:off x="5368047" y="1166731"/>
              <a:ext cx="1455020" cy="1489744"/>
            </a:xfrm>
            <a:prstGeom prst="rect">
              <a:avLst/>
            </a:prstGeom>
            <a:noFill/>
            <a:ln w="19050">
              <a:noFill/>
            </a:ln>
          </p:spPr>
        </p:pic>
      </p:grpSp>
      <p:grpSp>
        <p:nvGrpSpPr>
          <p:cNvPr id="10" name="Groep 9">
            <a:extLst>
              <a:ext uri="{FF2B5EF4-FFF2-40B4-BE49-F238E27FC236}">
                <a16:creationId xmlns:a16="http://schemas.microsoft.com/office/drawing/2014/main" id="{D0102E10-9F8F-4979-BF63-38F54CBB2C48}"/>
              </a:ext>
            </a:extLst>
          </p:cNvPr>
          <p:cNvGrpSpPr/>
          <p:nvPr/>
        </p:nvGrpSpPr>
        <p:grpSpPr>
          <a:xfrm>
            <a:off x="7288536" y="3546445"/>
            <a:ext cx="1722912" cy="2632253"/>
            <a:chOff x="7288536" y="3546445"/>
            <a:chExt cx="1722912" cy="2632253"/>
          </a:xfrm>
        </p:grpSpPr>
        <p:sp>
          <p:nvSpPr>
            <p:cNvPr id="30" name="Tekstvak 29">
              <a:extLst>
                <a:ext uri="{FF2B5EF4-FFF2-40B4-BE49-F238E27FC236}">
                  <a16:creationId xmlns:a16="http://schemas.microsoft.com/office/drawing/2014/main" id="{FAF95B82-A07D-4070-87B3-4EF06698321D}"/>
                </a:ext>
              </a:extLst>
            </p:cNvPr>
            <p:cNvSpPr txBox="1"/>
            <p:nvPr/>
          </p:nvSpPr>
          <p:spPr>
            <a:xfrm>
              <a:off x="7289762" y="5593923"/>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Afwijkend</a:t>
              </a:r>
            </a:p>
            <a:p>
              <a:pPr algn="ctr"/>
              <a:r>
                <a:rPr lang="nl-NL" sz="1600" b="1" dirty="0">
                  <a:latin typeface="Arial" panose="020B0604020202020204" pitchFamily="34" charset="0"/>
                  <a:cs typeface="Arial" panose="020B0604020202020204" pitchFamily="34" charset="0"/>
                </a:rPr>
                <a:t>algoritme</a:t>
              </a:r>
            </a:p>
          </p:txBody>
        </p:sp>
        <p:sp>
          <p:nvSpPr>
            <p:cNvPr id="31" name="Rechthoek 30">
              <a:hlinkClick r:id="rId12" action="ppaction://hlinksldjump"/>
              <a:extLst>
                <a:ext uri="{FF2B5EF4-FFF2-40B4-BE49-F238E27FC236}">
                  <a16:creationId xmlns:a16="http://schemas.microsoft.com/office/drawing/2014/main" id="{FF7B8CC5-077C-487F-8464-050EBAA4CAAC}"/>
                </a:ext>
              </a:extLst>
            </p:cNvPr>
            <p:cNvSpPr/>
            <p:nvPr/>
          </p:nvSpPr>
          <p:spPr>
            <a:xfrm>
              <a:off x="7288536" y="3546445"/>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12" action="ppaction://hlinksldjump"/>
              <a:extLst>
                <a:ext uri="{FF2B5EF4-FFF2-40B4-BE49-F238E27FC236}">
                  <a16:creationId xmlns:a16="http://schemas.microsoft.com/office/drawing/2014/main" id="{D52AE45B-1988-4FF0-A2A6-12BD039AC332}"/>
                </a:ext>
              </a:extLst>
            </p:cNvPr>
            <p:cNvSpPr>
              <a:spLocks noChangeAspect="1"/>
            </p:cNvSpPr>
            <p:nvPr/>
          </p:nvSpPr>
          <p:spPr>
            <a:xfrm>
              <a:off x="7618198" y="4533912"/>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12" action="ppaction://hlinksldjump"/>
              <a:extLst>
                <a:ext uri="{FF2B5EF4-FFF2-40B4-BE49-F238E27FC236}">
                  <a16:creationId xmlns:a16="http://schemas.microsoft.com/office/drawing/2014/main" id="{18FB7DFC-F1E6-46F9-A1C9-9EBD59E442A7}"/>
                </a:ext>
              </a:extLst>
            </p:cNvPr>
            <p:cNvSpPr>
              <a:spLocks noChangeAspect="1"/>
            </p:cNvSpPr>
            <p:nvPr/>
          </p:nvSpPr>
          <p:spPr>
            <a:xfrm>
              <a:off x="7618198" y="3881087"/>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12" action="ppaction://hlinksldjump"/>
              <a:extLst>
                <a:ext uri="{FF2B5EF4-FFF2-40B4-BE49-F238E27FC236}">
                  <a16:creationId xmlns:a16="http://schemas.microsoft.com/office/drawing/2014/main" id="{D829061E-D44A-4655-AC20-62FD311CCB55}"/>
                </a:ext>
              </a:extLst>
            </p:cNvPr>
            <p:cNvSpPr>
              <a:spLocks noChangeAspect="1"/>
            </p:cNvSpPr>
            <p:nvPr/>
          </p:nvSpPr>
          <p:spPr>
            <a:xfrm>
              <a:off x="7618198" y="40985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12" action="ppaction://hlinksldjump"/>
              <a:extLst>
                <a:ext uri="{FF2B5EF4-FFF2-40B4-BE49-F238E27FC236}">
                  <a16:creationId xmlns:a16="http://schemas.microsoft.com/office/drawing/2014/main" id="{72C7BA6F-EDE0-45B1-B9A2-DF0FF228A08B}"/>
                </a:ext>
              </a:extLst>
            </p:cNvPr>
            <p:cNvSpPr>
              <a:spLocks noChangeAspect="1"/>
            </p:cNvSpPr>
            <p:nvPr/>
          </p:nvSpPr>
          <p:spPr>
            <a:xfrm>
              <a:off x="7618198" y="3665107"/>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12" action="ppaction://hlinksldjump"/>
              <a:extLst>
                <a:ext uri="{FF2B5EF4-FFF2-40B4-BE49-F238E27FC236}">
                  <a16:creationId xmlns:a16="http://schemas.microsoft.com/office/drawing/2014/main" id="{3961BF36-5425-4704-879A-1DF09D56D837}"/>
                </a:ext>
              </a:extLst>
            </p:cNvPr>
            <p:cNvSpPr>
              <a:spLocks noChangeAspect="1"/>
            </p:cNvSpPr>
            <p:nvPr/>
          </p:nvSpPr>
          <p:spPr>
            <a:xfrm>
              <a:off x="7618198" y="4316043"/>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hlinkClick r:id="rId12" action="ppaction://hlinksldjump"/>
              <a:extLst>
                <a:ext uri="{FF2B5EF4-FFF2-40B4-BE49-F238E27FC236}">
                  <a16:creationId xmlns:a16="http://schemas.microsoft.com/office/drawing/2014/main" id="{93DB7263-76A3-49C9-A94C-8058C0284AB4}"/>
                </a:ext>
              </a:extLst>
            </p:cNvPr>
            <p:cNvSpPr>
              <a:spLocks noChangeAspect="1"/>
            </p:cNvSpPr>
            <p:nvPr/>
          </p:nvSpPr>
          <p:spPr>
            <a:xfrm>
              <a:off x="7618198" y="4885862"/>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12" action="ppaction://hlinksldjump"/>
              <a:extLst>
                <a:ext uri="{FF2B5EF4-FFF2-40B4-BE49-F238E27FC236}">
                  <a16:creationId xmlns:a16="http://schemas.microsoft.com/office/drawing/2014/main" id="{FA164E3B-48B3-4826-9C74-B25061508C58}"/>
                </a:ext>
              </a:extLst>
            </p:cNvPr>
            <p:cNvSpPr>
              <a:spLocks/>
            </p:cNvSpPr>
            <p:nvPr/>
          </p:nvSpPr>
          <p:spPr>
            <a:xfrm>
              <a:off x="7618198" y="5103315"/>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12" action="ppaction://hlinksldjump"/>
              <a:extLst>
                <a:ext uri="{FF2B5EF4-FFF2-40B4-BE49-F238E27FC236}">
                  <a16:creationId xmlns:a16="http://schemas.microsoft.com/office/drawing/2014/main" id="{B5612E51-4150-473D-8673-5B69E8C0B9B3}"/>
                </a:ext>
              </a:extLst>
            </p:cNvPr>
            <p:cNvSpPr/>
            <p:nvPr/>
          </p:nvSpPr>
          <p:spPr>
            <a:xfrm>
              <a:off x="8588822" y="3665107"/>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3166429" y="972176"/>
            <a:ext cx="1735809" cy="2349582"/>
            <a:chOff x="3166429" y="972176"/>
            <a:chExt cx="1735809" cy="2349582"/>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Opfrissen</a:t>
              </a:r>
            </a:p>
          </p:txBody>
        </p:sp>
        <p:pic>
          <p:nvPicPr>
            <p:cNvPr id="42" name="Afbeelding 41">
              <a:hlinkClick r:id="rId13"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4"/>
            <a:srcRect l="55259" t="-3912" r="-1552" b="-6347"/>
            <a:stretch/>
          </p:blipFill>
          <p:spPr>
            <a:xfrm>
              <a:off x="3181438" y="972176"/>
              <a:ext cx="1720800" cy="2016000"/>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1897692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0708C84C-3529-4AAB-B701-5F89920006C8}"/>
              </a:ext>
            </a:extLst>
          </p:cNvPr>
          <p:cNvSpPr/>
          <p:nvPr/>
        </p:nvSpPr>
        <p:spPr>
          <a:xfrm>
            <a:off x="2330450" y="2676408"/>
            <a:ext cx="7531100" cy="752592"/>
          </a:xfrm>
          <a:prstGeom prst="roundRect">
            <a:avLst/>
          </a:prstGeom>
          <a:solidFill>
            <a:srgbClr val="FFD400"/>
          </a:solid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Tijdens COVID-19 pandemie</a:t>
            </a:r>
          </a:p>
        </p:txBody>
      </p:sp>
    </p:spTree>
    <p:extLst>
      <p:ext uri="{BB962C8B-B14F-4D97-AF65-F5344CB8AC3E}">
        <p14:creationId xmlns:p14="http://schemas.microsoft.com/office/powerpoint/2010/main" val="1208926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LEERDOELEN</a:t>
            </a:r>
            <a:endParaRPr lang="nl-NL" sz="2800" dirty="0"/>
          </a:p>
        </p:txBody>
      </p:sp>
      <p:sp>
        <p:nvSpPr>
          <p:cNvPr id="5" name="Text Box 3">
            <a:extLst>
              <a:ext uri="{FF2B5EF4-FFF2-40B4-BE49-F238E27FC236}">
                <a16:creationId xmlns:a16="http://schemas.microsoft.com/office/drawing/2014/main" id="{68053A3A-B210-4A1B-B6E3-6486CAAC2821}"/>
              </a:ext>
            </a:extLst>
          </p:cNvPr>
          <p:cNvSpPr txBox="1">
            <a:spLocks noChangeArrowheads="1"/>
          </p:cNvSpPr>
          <p:nvPr/>
        </p:nvSpPr>
        <p:spPr bwMode="auto">
          <a:xfrm>
            <a:off x="1497060" y="2549113"/>
            <a:ext cx="9197880" cy="1508105"/>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err="1">
                <a:latin typeface="Arial" panose="020B0604020202020204" pitchFamily="34" charset="0"/>
                <a:cs typeface="Arial" panose="020B0604020202020204" pitchFamily="34" charset="0"/>
              </a:rPr>
              <a:t>Aan</a:t>
            </a:r>
            <a:r>
              <a:rPr lang="en-GB" sz="2400" kern="600" dirty="0">
                <a:latin typeface="Arial" panose="020B0604020202020204" pitchFamily="34" charset="0"/>
                <a:cs typeface="Arial" panose="020B0604020202020204" pitchFamily="34" charset="0"/>
              </a:rPr>
              <a:t> het </a:t>
            </a:r>
            <a:r>
              <a:rPr lang="en-GB" sz="2400" kern="600" dirty="0" err="1">
                <a:latin typeface="Arial" panose="020B0604020202020204" pitchFamily="34" charset="0"/>
                <a:cs typeface="Arial" panose="020B0604020202020204" pitchFamily="34" charset="0"/>
              </a:rPr>
              <a:t>einde</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deze</a:t>
            </a:r>
            <a:r>
              <a:rPr lang="en-GB" sz="2400" kern="600" dirty="0">
                <a:latin typeface="Arial" panose="020B0604020202020204" pitchFamily="34" charset="0"/>
                <a:cs typeface="Arial" panose="020B0604020202020204" pitchFamily="34" charset="0"/>
              </a:rPr>
              <a:t> module </a:t>
            </a:r>
            <a:r>
              <a:rPr lang="en-GB" sz="2400" kern="600" dirty="0" err="1">
                <a:latin typeface="Arial" panose="020B0604020202020204" pitchFamily="34" charset="0"/>
                <a:cs typeface="Arial" panose="020B0604020202020204" pitchFamily="34" charset="0"/>
              </a:rPr>
              <a:t>kunt</a:t>
            </a:r>
            <a:r>
              <a:rPr lang="en-GB" sz="2400" kern="600" dirty="0">
                <a:latin typeface="Arial" panose="020B0604020202020204" pitchFamily="34" charset="0"/>
                <a:cs typeface="Arial" panose="020B0604020202020204" pitchFamily="34" charset="0"/>
              </a:rPr>
              <a:t> u:</a:t>
            </a:r>
          </a:p>
          <a:p>
            <a:pPr>
              <a:spcBef>
                <a:spcPts val="0"/>
              </a:spcBef>
              <a:spcAft>
                <a:spcPts val="1200"/>
              </a:spcAft>
            </a:pP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2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Demonstreren</a:t>
            </a:r>
            <a:r>
              <a:rPr lang="en-GB" sz="2400" kern="600" dirty="0">
                <a:latin typeface="Arial" panose="020B0604020202020204" pitchFamily="34" charset="0"/>
                <a:cs typeface="Arial" panose="020B0604020202020204" pitchFamily="34" charset="0"/>
              </a:rPr>
              <a:t> hoe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slachtoffer</a:t>
            </a:r>
            <a:r>
              <a:rPr lang="en-GB" sz="2400" kern="600" dirty="0">
                <a:latin typeface="Arial" panose="020B0604020202020204" pitchFamily="34" charset="0"/>
                <a:cs typeface="Arial" panose="020B0604020202020204" pitchFamily="34" charset="0"/>
              </a:rPr>
              <a:t> met Covid-19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reanimeren</a:t>
            </a:r>
            <a:r>
              <a:rPr lang="en-GB" sz="2400" kern="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8189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OPFRIS- EN AANVULLENDE CURSUSSEN</a:t>
            </a:r>
            <a:endParaRPr lang="nl-NL" sz="2800" dirty="0"/>
          </a:p>
        </p:txBody>
      </p:sp>
      <p:sp>
        <p:nvSpPr>
          <p:cNvPr id="5" name="Tekstvak 53">
            <a:extLst>
              <a:ext uri="{FF2B5EF4-FFF2-40B4-BE49-F238E27FC236}">
                <a16:creationId xmlns:a16="http://schemas.microsoft.com/office/drawing/2014/main" id="{A0708CF3-07A0-445C-9DB5-3AA323ED61C5}"/>
              </a:ext>
            </a:extLst>
          </p:cNvPr>
          <p:cNvSpPr txBox="1"/>
          <p:nvPr/>
        </p:nvSpPr>
        <p:spPr>
          <a:xfrm>
            <a:off x="4625297" y="1802583"/>
            <a:ext cx="6261013" cy="3476427"/>
          </a:xfrm>
          <a:prstGeom prst="rect">
            <a:avLst/>
          </a:prstGeom>
          <a:solidFill>
            <a:srgbClr val="FFE699"/>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200" u="sng" dirty="0">
                <a:latin typeface="Arial" panose="020B0604020202020204" pitchFamily="34" charset="0"/>
                <a:ea typeface="Calibri" panose="020F0502020204030204" pitchFamily="34" charset="0"/>
                <a:cs typeface="Arial" panose="020B0604020202020204" pitchFamily="34" charset="0"/>
              </a:rPr>
              <a:t>Opfris- en vervolgtrainingen</a:t>
            </a:r>
          </a:p>
          <a:p>
            <a:pPr algn="ctr">
              <a:spcAft>
                <a:spcPts val="0"/>
              </a:spcAft>
            </a:pPr>
            <a:endParaRPr lang="nl-NL" sz="2200" u="sng"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000" dirty="0">
                <a:latin typeface="Arial" panose="020B0604020202020204" pitchFamily="34" charset="0"/>
                <a:ea typeface="Calibri" panose="020F0502020204030204" pitchFamily="34" charset="0"/>
                <a:cs typeface="Arial" panose="020B0604020202020204" pitchFamily="34" charset="0"/>
              </a:rPr>
              <a:t>Altijd </a:t>
            </a:r>
            <a:r>
              <a:rPr lang="nl-NL" sz="2000" b="1" dirty="0">
                <a:latin typeface="Arial" panose="020B0604020202020204" pitchFamily="34" charset="0"/>
                <a:ea typeface="Calibri" panose="020F0502020204030204" pitchFamily="34" charset="0"/>
                <a:cs typeface="Arial" panose="020B0604020202020204" pitchFamily="34" charset="0"/>
              </a:rPr>
              <a:t>opfrissen</a:t>
            </a:r>
            <a:r>
              <a:rPr lang="nl-NL" sz="2000" dirty="0">
                <a:latin typeface="Arial" panose="020B0604020202020204" pitchFamily="34" charset="0"/>
                <a:ea typeface="Calibri" panose="020F0502020204030204" pitchFamily="34" charset="0"/>
                <a:cs typeface="Arial" panose="020B0604020202020204" pitchFamily="34" charset="0"/>
              </a:rPr>
              <a:t> basisvaardigheden</a:t>
            </a:r>
          </a:p>
          <a:p>
            <a:pPr algn="ctr"/>
            <a:endParaRPr lang="nl-NL" b="1" dirty="0">
              <a:latin typeface="Arial" panose="020B0604020202020204" pitchFamily="34" charset="0"/>
              <a:ea typeface="Calibri" panose="020F0502020204030204" pitchFamily="34" charset="0"/>
              <a:cs typeface="Arial" panose="020B0604020202020204" pitchFamily="34" charset="0"/>
            </a:endParaRPr>
          </a:p>
          <a:p>
            <a:pPr algn="ctr"/>
            <a:r>
              <a:rPr lang="nl-NL" sz="2000" dirty="0">
                <a:latin typeface="Arial" panose="020B0604020202020204" pitchFamily="34" charset="0"/>
                <a:ea typeface="Calibri" panose="020F0502020204030204" pitchFamily="34" charset="0"/>
                <a:cs typeface="Arial" panose="020B0604020202020204" pitchFamily="34" charset="0"/>
              </a:rPr>
              <a:t>Eventueel gevolgd door</a:t>
            </a:r>
            <a:r>
              <a:rPr lang="nl-NL" sz="2000" b="1" dirty="0">
                <a:latin typeface="Arial" panose="020B0604020202020204" pitchFamily="34" charset="0"/>
                <a:ea typeface="Calibri" panose="020F0502020204030204" pitchFamily="34" charset="0"/>
                <a:cs typeface="Arial" panose="020B0604020202020204" pitchFamily="34" charset="0"/>
              </a:rPr>
              <a:t> maat</a:t>
            </a:r>
            <a:r>
              <a:rPr lang="nl-NL" sz="2000" dirty="0">
                <a:latin typeface="Arial" panose="020B0604020202020204" pitchFamily="34" charset="0"/>
                <a:ea typeface="Calibri" panose="020F0502020204030204" pitchFamily="34" charset="0"/>
                <a:cs typeface="Arial" panose="020B0604020202020204" pitchFamily="34" charset="0"/>
              </a:rPr>
              <a:t>programma met </a:t>
            </a:r>
          </a:p>
          <a:p>
            <a:pPr algn="ctr"/>
            <a:r>
              <a:rPr lang="nl-NL" sz="2000" dirty="0">
                <a:latin typeface="Arial" panose="020B0604020202020204" pitchFamily="34" charset="0"/>
                <a:ea typeface="Calibri" panose="020F0502020204030204" pitchFamily="34" charset="0"/>
                <a:cs typeface="Arial" panose="020B0604020202020204" pitchFamily="34" charset="0"/>
              </a:rPr>
              <a:t>vervolg </a:t>
            </a:r>
            <a:r>
              <a:rPr lang="nl-NL" sz="2000" b="1" dirty="0">
                <a:latin typeface="Arial" panose="020B0604020202020204" pitchFamily="34" charset="0"/>
                <a:ea typeface="Calibri" panose="020F0502020204030204" pitchFamily="34" charset="0"/>
                <a:cs typeface="Arial" panose="020B0604020202020204" pitchFamily="34" charset="0"/>
              </a:rPr>
              <a:t>modules</a:t>
            </a:r>
          </a:p>
          <a:p>
            <a:pPr algn="ct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p:txBody>
      </p:sp>
      <p:sp>
        <p:nvSpPr>
          <p:cNvPr id="6" name="Tekstvak 62">
            <a:hlinkClick r:id="rId2"/>
            <a:extLst>
              <a:ext uri="{FF2B5EF4-FFF2-40B4-BE49-F238E27FC236}">
                <a16:creationId xmlns:a16="http://schemas.microsoft.com/office/drawing/2014/main" id="{971BEFD9-3ED8-41DE-B70C-2E90BB4B6FCB}"/>
              </a:ext>
            </a:extLst>
          </p:cNvPr>
          <p:cNvSpPr txBox="1"/>
          <p:nvPr/>
        </p:nvSpPr>
        <p:spPr>
          <a:xfrm>
            <a:off x="6906429" y="3820922"/>
            <a:ext cx="1626854" cy="418046"/>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 Niet technische vaardigheden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kstvak 74">
            <a:hlinkClick r:id="rId3"/>
            <a:extLst>
              <a:ext uri="{FF2B5EF4-FFF2-40B4-BE49-F238E27FC236}">
                <a16:creationId xmlns:a16="http://schemas.microsoft.com/office/drawing/2014/main" id="{F26B3D14-5A04-4539-9C24-7F177404940E}"/>
              </a:ext>
            </a:extLst>
          </p:cNvPr>
          <p:cNvSpPr txBox="1"/>
          <p:nvPr/>
        </p:nvSpPr>
        <p:spPr>
          <a:xfrm>
            <a:off x="1243584" y="1445739"/>
            <a:ext cx="3192614" cy="894598"/>
          </a:xfrm>
          <a:prstGeom prst="rect">
            <a:avLst/>
          </a:prstGeom>
          <a:solidFill>
            <a:schemeClr val="bg1">
              <a:lumMod val="8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2400" dirty="0">
                <a:latin typeface="Arial" panose="020B0604020202020204" pitchFamily="34" charset="0"/>
                <a:ea typeface="Calibri" panose="020F0502020204030204" pitchFamily="34" charset="0"/>
                <a:cs typeface="Arial" panose="020B0604020202020204" pitchFamily="34" charset="0"/>
              </a:rPr>
              <a:t>Basiscursus BLS</a:t>
            </a:r>
            <a:endParaRPr lang="nl-NL"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kstvak 67">
            <a:hlinkClick r:id="rId4"/>
            <a:extLst>
              <a:ext uri="{FF2B5EF4-FFF2-40B4-BE49-F238E27FC236}">
                <a16:creationId xmlns:a16="http://schemas.microsoft.com/office/drawing/2014/main" id="{FFD42759-6137-475E-8712-F20A0C3C2B2F}"/>
              </a:ext>
            </a:extLst>
          </p:cNvPr>
          <p:cNvSpPr txBox="1"/>
          <p:nvPr/>
        </p:nvSpPr>
        <p:spPr>
          <a:xfrm>
            <a:off x="8046423" y="4421264"/>
            <a:ext cx="1626854" cy="593795"/>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Bijzondere Scenario’s</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kstvak 68">
            <a:hlinkClick r:id="rId5"/>
            <a:extLst>
              <a:ext uri="{FF2B5EF4-FFF2-40B4-BE49-F238E27FC236}">
                <a16:creationId xmlns:a16="http://schemas.microsoft.com/office/drawing/2014/main" id="{D55C0564-A0BA-4C27-932B-26BFC5C5565E}"/>
              </a:ext>
            </a:extLst>
          </p:cNvPr>
          <p:cNvSpPr txBox="1"/>
          <p:nvPr/>
        </p:nvSpPr>
        <p:spPr>
          <a:xfrm>
            <a:off x="4922054" y="3803525"/>
            <a:ext cx="1626853" cy="435443"/>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Verdieping Burgerhulpverlener</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kstvak 69">
            <a:hlinkClick r:id="rId6"/>
            <a:extLst>
              <a:ext uri="{FF2B5EF4-FFF2-40B4-BE49-F238E27FC236}">
                <a16:creationId xmlns:a16="http://schemas.microsoft.com/office/drawing/2014/main" id="{0FC7296B-49F5-4FAC-BE30-28D6E4BB6E96}"/>
              </a:ext>
            </a:extLst>
          </p:cNvPr>
          <p:cNvSpPr txBox="1"/>
          <p:nvPr/>
        </p:nvSpPr>
        <p:spPr>
          <a:xfrm>
            <a:off x="5913488" y="4421265"/>
            <a:ext cx="1626856" cy="593795"/>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Beademingsmasker aanleren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kstvak 53">
            <a:extLst>
              <a:ext uri="{FF2B5EF4-FFF2-40B4-BE49-F238E27FC236}">
                <a16:creationId xmlns:a16="http://schemas.microsoft.com/office/drawing/2014/main" id="{FD0948F2-F68F-4970-A67E-7BBAA2FB8555}"/>
              </a:ext>
            </a:extLst>
          </p:cNvPr>
          <p:cNvSpPr txBox="1"/>
          <p:nvPr/>
        </p:nvSpPr>
        <p:spPr>
          <a:xfrm>
            <a:off x="4625297" y="1445738"/>
            <a:ext cx="6261014" cy="894599"/>
          </a:xfrm>
          <a:prstGeom prst="rect">
            <a:avLst/>
          </a:prstGeom>
          <a:solidFill>
            <a:schemeClr val="bg1">
              <a:lumMod val="8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2400" dirty="0">
                <a:latin typeface="Arial" panose="020B0604020202020204" pitchFamily="34" charset="0"/>
                <a:ea typeface="Calibri" panose="020F0502020204030204" pitchFamily="34" charset="0"/>
                <a:cs typeface="Arial" panose="020B0604020202020204" pitchFamily="34" charset="0"/>
              </a:rPr>
              <a:t>Opfris- en vervolg</a:t>
            </a:r>
            <a:endParaRPr lang="nl-NL" sz="1200" dirty="0">
              <a:latin typeface="Arial" panose="020B0604020202020204" pitchFamily="34" charset="0"/>
              <a:ea typeface="Calibri" panose="020F0502020204030204" pitchFamily="34" charset="0"/>
              <a:cs typeface="Arial" panose="020B0604020202020204" pitchFamily="34" charset="0"/>
            </a:endParaRPr>
          </a:p>
        </p:txBody>
      </p:sp>
      <p:sp>
        <p:nvSpPr>
          <p:cNvPr id="14" name="Tekstvak 74">
            <a:hlinkClick r:id="rId3"/>
            <a:extLst>
              <a:ext uri="{FF2B5EF4-FFF2-40B4-BE49-F238E27FC236}">
                <a16:creationId xmlns:a16="http://schemas.microsoft.com/office/drawing/2014/main" id="{DFC0CE86-62E2-41B4-AD78-8D1C107704EF}"/>
              </a:ext>
            </a:extLst>
          </p:cNvPr>
          <p:cNvSpPr txBox="1"/>
          <p:nvPr/>
        </p:nvSpPr>
        <p:spPr>
          <a:xfrm>
            <a:off x="1243586" y="2346327"/>
            <a:ext cx="3192612" cy="2932683"/>
          </a:xfrm>
          <a:prstGeom prst="rect">
            <a:avLst/>
          </a:prstGeom>
          <a:solidFill>
            <a:srgbClr val="A9D18E"/>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endParaRPr lang="nl-NL" sz="2200" u="sng"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Vast</a:t>
            </a:r>
            <a:r>
              <a:rPr lang="nl-NL" sz="2200" dirty="0">
                <a:latin typeface="Arial" panose="020B0604020202020204" pitchFamily="34" charset="0"/>
                <a:ea typeface="Calibri" panose="020F0502020204030204" pitchFamily="34" charset="0"/>
                <a:cs typeface="Arial" panose="020B0604020202020204" pitchFamily="34" charset="0"/>
              </a:rPr>
              <a:t> programma </a:t>
            </a:r>
          </a:p>
          <a:p>
            <a:pPr algn="ctr">
              <a:spcAft>
                <a:spcPts val="0"/>
              </a:spcAft>
            </a:pPr>
            <a:endParaRPr lang="nl-NL" sz="2200" b="1"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basis</a:t>
            </a:r>
            <a:r>
              <a:rPr lang="nl-NL" sz="2200" dirty="0">
                <a:latin typeface="Arial" panose="020B0604020202020204" pitchFamily="34" charset="0"/>
                <a:ea typeface="Calibri" panose="020F0502020204030204" pitchFamily="34" charset="0"/>
                <a:cs typeface="Arial" panose="020B0604020202020204" pitchFamily="34" charset="0"/>
              </a:rPr>
              <a:t>vaardigheden </a:t>
            </a:r>
          </a:p>
          <a:p>
            <a:pPr algn="ctr">
              <a:spcAft>
                <a:spcPts val="0"/>
              </a:spcAft>
            </a:pPr>
            <a:endParaRPr lang="nl-NL" sz="2200" b="1"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gestructureerd</a:t>
            </a:r>
            <a:r>
              <a:rPr lang="nl-NL" sz="2200" dirty="0">
                <a:latin typeface="Arial" panose="020B0604020202020204" pitchFamily="34" charset="0"/>
                <a:ea typeface="Calibri" panose="020F0502020204030204" pitchFamily="34" charset="0"/>
                <a:cs typeface="Arial" panose="020B0604020202020204" pitchFamily="34" charset="0"/>
              </a:rPr>
              <a:t> aanleren</a:t>
            </a:r>
            <a:endParaRPr lang="nl-NL"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kstvak 68">
            <a:hlinkClick r:id="rId5"/>
            <a:extLst>
              <a:ext uri="{FF2B5EF4-FFF2-40B4-BE49-F238E27FC236}">
                <a16:creationId xmlns:a16="http://schemas.microsoft.com/office/drawing/2014/main" id="{5868B23E-06D3-44F3-8DAE-208B2B9D043E}"/>
              </a:ext>
            </a:extLst>
          </p:cNvPr>
          <p:cNvSpPr txBox="1"/>
          <p:nvPr/>
        </p:nvSpPr>
        <p:spPr>
          <a:xfrm>
            <a:off x="8902855" y="3820922"/>
            <a:ext cx="1626854" cy="435443"/>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latin typeface="Arial" panose="020B0604020202020204" pitchFamily="34" charset="0"/>
                <a:ea typeface="Calibri" panose="020F0502020204030204" pitchFamily="34" charset="0"/>
                <a:cs typeface="Arial" panose="020B0604020202020204" pitchFamily="34" charset="0"/>
              </a:rPr>
              <a:t>Oefenen aanvullende vaardigheden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19110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983119" y="252000"/>
            <a:ext cx="822575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REANIMEREN VOLGENS COVID-19 RICHTLIJN</a:t>
            </a:r>
            <a:endParaRPr lang="nl-NL" sz="2800" dirty="0"/>
          </a:p>
        </p:txBody>
      </p:sp>
      <p:pic>
        <p:nvPicPr>
          <p:cNvPr id="5" name="Onlinemedia 4" title="Reanimatie met 2 hulpverleners volgens de COVID-19 richtlijn">
            <a:hlinkClick r:id="" action="ppaction://media"/>
            <a:extLst>
              <a:ext uri="{FF2B5EF4-FFF2-40B4-BE49-F238E27FC236}">
                <a16:creationId xmlns:a16="http://schemas.microsoft.com/office/drawing/2014/main" id="{07D7CD51-0BB9-4092-A1DD-DFDEC40AEB6F}"/>
              </a:ext>
            </a:extLst>
          </p:cNvPr>
          <p:cNvPicPr>
            <a:picLocks noRot="1" noChangeAspect="1"/>
          </p:cNvPicPr>
          <p:nvPr>
            <a:videoFile r:link="rId1"/>
          </p:nvPr>
        </p:nvPicPr>
        <p:blipFill>
          <a:blip r:embed="rId3"/>
          <a:stretch>
            <a:fillRect/>
          </a:stretch>
        </p:blipFill>
        <p:spPr>
          <a:xfrm>
            <a:off x="1303498" y="729000"/>
            <a:ext cx="9585000" cy="5400000"/>
          </a:xfrm>
          <a:prstGeom prst="rect">
            <a:avLst/>
          </a:prstGeom>
        </p:spPr>
      </p:pic>
    </p:spTree>
    <p:extLst>
      <p:ext uri="{BB962C8B-B14F-4D97-AF65-F5344CB8AC3E}">
        <p14:creationId xmlns:p14="http://schemas.microsoft.com/office/powerpoint/2010/main" val="327814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LET OP!</a:t>
            </a:r>
            <a:endParaRPr lang="nl-NL" sz="2800" dirty="0"/>
          </a:p>
        </p:txBody>
      </p:sp>
      <p:sp>
        <p:nvSpPr>
          <p:cNvPr id="5" name="Tijdelijke aanduiding voor inhoud 2">
            <a:extLst>
              <a:ext uri="{FF2B5EF4-FFF2-40B4-BE49-F238E27FC236}">
                <a16:creationId xmlns:a16="http://schemas.microsoft.com/office/drawing/2014/main" id="{4EA896CA-9A15-4590-A3EE-7A5480C99AC3}"/>
              </a:ext>
            </a:extLst>
          </p:cNvPr>
          <p:cNvSpPr txBox="1">
            <a:spLocks/>
          </p:cNvSpPr>
          <p:nvPr/>
        </p:nvSpPr>
        <p:spPr>
          <a:xfrm>
            <a:off x="2098491" y="1334115"/>
            <a:ext cx="7995017" cy="2651060"/>
          </a:xfrm>
          <a:prstGeom prst="rect">
            <a:avLst/>
          </a:prstGeom>
        </p:spPr>
        <p:txBody>
          <a:bodyPr anchor="ctr"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400"/>
              </a:spcBef>
            </a:pPr>
            <a:r>
              <a:rPr lang="nl-NL" sz="2400" dirty="0">
                <a:latin typeface="Arial" panose="020B0604020202020204" pitchFamily="34" charset="0"/>
                <a:cs typeface="Arial" panose="020B0604020202020204" pitchFamily="34" charset="0"/>
              </a:rPr>
              <a:t>Hanteer zoveel mogelijk de (hygiëne) maatregelen</a:t>
            </a:r>
          </a:p>
          <a:p>
            <a:pPr marL="342900" indent="-342900">
              <a:spcBef>
                <a:spcPts val="2400"/>
              </a:spcBef>
            </a:pPr>
            <a:r>
              <a:rPr lang="nl-NL" sz="2400" dirty="0">
                <a:latin typeface="Arial" panose="020B0604020202020204" pitchFamily="34" charset="0"/>
                <a:cs typeface="Arial" panose="020B0604020202020204" pitchFamily="34" charset="0"/>
              </a:rPr>
              <a:t>Beperk het aantal hulpverleners tot 2</a:t>
            </a:r>
          </a:p>
          <a:p>
            <a:pPr marL="342900" indent="-342900">
              <a:spcBef>
                <a:spcPts val="2400"/>
              </a:spcBef>
            </a:pPr>
            <a:r>
              <a:rPr lang="nl-NL" sz="2400" dirty="0">
                <a:latin typeface="Arial" panose="020B0604020202020204" pitchFamily="34" charset="0"/>
                <a:cs typeface="Arial" panose="020B0604020202020204" pitchFamily="34" charset="0"/>
              </a:rPr>
              <a:t>Desinfecteer handen na de reanimatie</a:t>
            </a:r>
          </a:p>
          <a:p>
            <a:pPr marL="342900" indent="-342900">
              <a:spcBef>
                <a:spcPts val="2400"/>
              </a:spcBef>
            </a:pPr>
            <a:r>
              <a:rPr lang="nl-NL" sz="2400" dirty="0">
                <a:latin typeface="Arial" panose="020B0604020202020204" pitchFamily="34" charset="0"/>
                <a:cs typeface="Arial" panose="020B0604020202020204" pitchFamily="34" charset="0"/>
              </a:rPr>
              <a:t>Volg de </a:t>
            </a:r>
            <a:r>
              <a:rPr lang="nl-NL" sz="2400" b="1" u="sng" dirty="0">
                <a:latin typeface="Arial" panose="020B0604020202020204" pitchFamily="34" charset="0"/>
                <a:cs typeface="Arial" panose="020B0604020202020204" pitchFamily="34" charset="0"/>
              </a:rPr>
              <a:t>normale</a:t>
            </a:r>
            <a:r>
              <a:rPr lang="nl-NL" sz="2400" dirty="0">
                <a:latin typeface="Arial" panose="020B0604020202020204" pitchFamily="34" charset="0"/>
                <a:cs typeface="Arial" panose="020B0604020202020204" pitchFamily="34" charset="0"/>
              </a:rPr>
              <a:t> richtlijn, </a:t>
            </a:r>
            <a:r>
              <a:rPr lang="nl-NL" sz="2400" b="1" u="sng" dirty="0">
                <a:latin typeface="Arial" panose="020B0604020202020204" pitchFamily="34" charset="0"/>
                <a:cs typeface="Arial" panose="020B0604020202020204" pitchFamily="34" charset="0"/>
              </a:rPr>
              <a:t>tenzij</a:t>
            </a:r>
            <a:r>
              <a:rPr lang="nl-NL" sz="2400" dirty="0">
                <a:latin typeface="Arial" panose="020B0604020202020204" pitchFamily="34" charset="0"/>
                <a:cs typeface="Arial" panose="020B0604020202020204" pitchFamily="34" charset="0"/>
              </a:rPr>
              <a:t> de meldkamercentralist ambulancezorg  de COVID-19 richtlijn adviseert </a:t>
            </a:r>
          </a:p>
        </p:txBody>
      </p:sp>
      <p:sp>
        <p:nvSpPr>
          <p:cNvPr id="6" name="Rectangle 3">
            <a:extLst>
              <a:ext uri="{FF2B5EF4-FFF2-40B4-BE49-F238E27FC236}">
                <a16:creationId xmlns:a16="http://schemas.microsoft.com/office/drawing/2014/main" id="{A06F023B-B771-4290-97CC-0A5A8FADCFA0}"/>
              </a:ext>
            </a:extLst>
          </p:cNvPr>
          <p:cNvSpPr txBox="1">
            <a:spLocks noChangeArrowheads="1"/>
          </p:cNvSpPr>
          <p:nvPr/>
        </p:nvSpPr>
        <p:spPr bwMode="auto">
          <a:xfrm>
            <a:off x="3048699" y="4544071"/>
            <a:ext cx="7749207" cy="8437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fontAlgn="base">
              <a:spcBef>
                <a:spcPct val="20000"/>
              </a:spcBef>
              <a:spcAft>
                <a:spcPct val="0"/>
              </a:spcAft>
              <a:buChar char="»"/>
              <a:defRPr sz="2000">
                <a:solidFill>
                  <a:schemeClr val="tx1"/>
                </a:solidFill>
                <a:latin typeface="+mn-lt"/>
              </a:defRPr>
            </a:lvl6pPr>
            <a:lvl7pPr marL="2895600" indent="-228600" algn="l" rtl="0" fontAlgn="base">
              <a:spcBef>
                <a:spcPct val="20000"/>
              </a:spcBef>
              <a:spcAft>
                <a:spcPct val="0"/>
              </a:spcAft>
              <a:buChar char="»"/>
              <a:defRPr sz="2000">
                <a:solidFill>
                  <a:schemeClr val="tx1"/>
                </a:solidFill>
                <a:latin typeface="+mn-lt"/>
              </a:defRPr>
            </a:lvl7pPr>
            <a:lvl8pPr marL="3352800" indent="-228600" algn="l" rtl="0" fontAlgn="base">
              <a:spcBef>
                <a:spcPct val="20000"/>
              </a:spcBef>
              <a:spcAft>
                <a:spcPct val="0"/>
              </a:spcAft>
              <a:buChar char="»"/>
              <a:defRPr sz="2000">
                <a:solidFill>
                  <a:schemeClr val="tx1"/>
                </a:solidFill>
                <a:latin typeface="+mn-lt"/>
              </a:defRPr>
            </a:lvl8pPr>
            <a:lvl9pPr marL="38100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ts val="0"/>
              </a:spcBef>
              <a:buNone/>
            </a:pPr>
            <a:r>
              <a:rPr lang="en-GB" sz="2400" i="1" kern="0" dirty="0" err="1">
                <a:latin typeface="Arial" panose="020B0604020202020204" pitchFamily="34" charset="0"/>
                <a:cs typeface="Arial" panose="020B0604020202020204" pitchFamily="34" charset="0"/>
              </a:rPr>
              <a:t>Krijg</a:t>
            </a:r>
            <a:r>
              <a:rPr lang="en-GB" sz="2400" i="1" kern="0" dirty="0">
                <a:latin typeface="Arial" panose="020B0604020202020204" pitchFamily="34" charset="0"/>
                <a:cs typeface="Arial" panose="020B0604020202020204" pitchFamily="34" charset="0"/>
              </a:rPr>
              <a:t> je in de </a:t>
            </a:r>
            <a:r>
              <a:rPr lang="en-GB" sz="2400" i="1" kern="0" dirty="0" err="1">
                <a:latin typeface="Arial" panose="020B0604020202020204" pitchFamily="34" charset="0"/>
                <a:cs typeface="Arial" panose="020B0604020202020204" pitchFamily="34" charset="0"/>
              </a:rPr>
              <a:t>dagen</a:t>
            </a:r>
            <a:r>
              <a:rPr lang="en-GB" sz="2400" i="1" kern="0" dirty="0">
                <a:latin typeface="Arial" panose="020B0604020202020204" pitchFamily="34" charset="0"/>
                <a:cs typeface="Arial" panose="020B0604020202020204" pitchFamily="34" charset="0"/>
              </a:rPr>
              <a:t>/</a:t>
            </a:r>
            <a:r>
              <a:rPr lang="en-GB" sz="2400" i="1" kern="0" dirty="0" err="1">
                <a:latin typeface="Arial" panose="020B0604020202020204" pitchFamily="34" charset="0"/>
                <a:cs typeface="Arial" panose="020B0604020202020204" pitchFamily="34" charset="0"/>
              </a:rPr>
              <a:t>weken</a:t>
            </a:r>
            <a:r>
              <a:rPr lang="en-GB" sz="2400" i="1" kern="0" dirty="0">
                <a:latin typeface="Arial" panose="020B0604020202020204" pitchFamily="34" charset="0"/>
                <a:cs typeface="Arial" panose="020B0604020202020204" pitchFamily="34" charset="0"/>
              </a:rPr>
              <a:t> </a:t>
            </a:r>
            <a:r>
              <a:rPr lang="en-GB" sz="2400" i="1" kern="0" dirty="0" err="1">
                <a:latin typeface="Arial" panose="020B0604020202020204" pitchFamily="34" charset="0"/>
                <a:cs typeface="Arial" panose="020B0604020202020204" pitchFamily="34" charset="0"/>
              </a:rPr>
              <a:t>na</a:t>
            </a:r>
            <a:r>
              <a:rPr lang="en-GB" sz="2400" i="1" kern="0" dirty="0">
                <a:latin typeface="Arial" panose="020B0604020202020204" pitchFamily="34" charset="0"/>
                <a:cs typeface="Arial" panose="020B0604020202020204" pitchFamily="34" charset="0"/>
              </a:rPr>
              <a:t> </a:t>
            </a:r>
            <a:r>
              <a:rPr lang="en-GB" sz="2400" i="1" kern="0" dirty="0" err="1">
                <a:latin typeface="Arial" panose="020B0604020202020204" pitchFamily="34" charset="0"/>
                <a:cs typeface="Arial" panose="020B0604020202020204" pitchFamily="34" charset="0"/>
              </a:rPr>
              <a:t>een</a:t>
            </a:r>
            <a:r>
              <a:rPr lang="en-GB" sz="2400" i="1" kern="0" dirty="0">
                <a:latin typeface="Arial" panose="020B0604020202020204" pitchFamily="34" charset="0"/>
                <a:cs typeface="Arial" panose="020B0604020202020204" pitchFamily="34" charset="0"/>
              </a:rPr>
              <a:t> reanimatie </a:t>
            </a:r>
            <a:r>
              <a:rPr lang="en-GB" sz="2400" i="1" kern="0" dirty="0" err="1">
                <a:latin typeface="Arial" panose="020B0604020202020204" pitchFamily="34" charset="0"/>
                <a:cs typeface="Arial" panose="020B0604020202020204" pitchFamily="34" charset="0"/>
              </a:rPr>
              <a:t>klachten</a:t>
            </a:r>
            <a:r>
              <a:rPr lang="en-GB" sz="2400" i="1" kern="0" dirty="0">
                <a:latin typeface="Arial" panose="020B0604020202020204" pitchFamily="34" charset="0"/>
                <a:cs typeface="Arial" panose="020B0604020202020204" pitchFamily="34" charset="0"/>
              </a:rPr>
              <a:t> die </a:t>
            </a:r>
            <a:r>
              <a:rPr lang="en-GB" sz="2400" i="1" kern="0" dirty="0" err="1">
                <a:latin typeface="Arial" panose="020B0604020202020204" pitchFamily="34" charset="0"/>
                <a:cs typeface="Arial" panose="020B0604020202020204" pitchFamily="34" charset="0"/>
              </a:rPr>
              <a:t>mogelijk</a:t>
            </a:r>
            <a:r>
              <a:rPr lang="en-GB" sz="2400" i="1" kern="0" dirty="0">
                <a:latin typeface="Arial" panose="020B0604020202020204" pitchFamily="34" charset="0"/>
                <a:cs typeface="Arial" panose="020B0604020202020204" pitchFamily="34" charset="0"/>
              </a:rPr>
              <a:t> </a:t>
            </a:r>
            <a:r>
              <a:rPr lang="en-GB" sz="2400" i="1" kern="0" dirty="0" err="1">
                <a:latin typeface="Arial" panose="020B0604020202020204" pitchFamily="34" charset="0"/>
                <a:cs typeface="Arial" panose="020B0604020202020204" pitchFamily="34" charset="0"/>
              </a:rPr>
              <a:t>duiden</a:t>
            </a:r>
            <a:r>
              <a:rPr lang="en-GB" sz="2400" i="1" kern="0" dirty="0">
                <a:latin typeface="Arial" panose="020B0604020202020204" pitchFamily="34" charset="0"/>
                <a:cs typeface="Arial" panose="020B0604020202020204" pitchFamily="34" charset="0"/>
              </a:rPr>
              <a:t> op COVID-19. Laat je </a:t>
            </a:r>
            <a:r>
              <a:rPr lang="en-GB" sz="2400" i="1" kern="0" dirty="0" err="1">
                <a:latin typeface="Arial" panose="020B0604020202020204" pitchFamily="34" charset="0"/>
                <a:cs typeface="Arial" panose="020B0604020202020204" pitchFamily="34" charset="0"/>
              </a:rPr>
              <a:t>testen</a:t>
            </a:r>
            <a:r>
              <a:rPr lang="en-GB" sz="2400" i="1" kern="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39620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COVID-19 richtlijn</a:t>
            </a:r>
            <a:endParaRPr lang="nl-NL" sz="2800" dirty="0"/>
          </a:p>
        </p:txBody>
      </p:sp>
      <p:sp>
        <p:nvSpPr>
          <p:cNvPr id="7" name="Tijdelijke aanduiding voor inhoud 2">
            <a:extLst>
              <a:ext uri="{FF2B5EF4-FFF2-40B4-BE49-F238E27FC236}">
                <a16:creationId xmlns:a16="http://schemas.microsoft.com/office/drawing/2014/main" id="{A92AEFFF-2A27-4DEF-9AB6-CB72DC51988E}"/>
              </a:ext>
            </a:extLst>
          </p:cNvPr>
          <p:cNvSpPr txBox="1">
            <a:spLocks/>
          </p:cNvSpPr>
          <p:nvPr/>
        </p:nvSpPr>
        <p:spPr>
          <a:xfrm>
            <a:off x="1009477" y="669303"/>
            <a:ext cx="10173045" cy="775220"/>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None/>
            </a:pPr>
            <a:r>
              <a:rPr lang="nl-NL" sz="2400" dirty="0">
                <a:latin typeface="Arial" panose="020B0604020202020204" pitchFamily="34" charset="0"/>
                <a:cs typeface="Arial" panose="020B0604020202020204" pitchFamily="34" charset="0"/>
              </a:rPr>
              <a:t>De meldkamercentralist </a:t>
            </a:r>
            <a:r>
              <a:rPr lang="nl-NL" sz="2400" b="1" u="sng" dirty="0">
                <a:latin typeface="Arial" panose="020B0604020202020204" pitchFamily="34" charset="0"/>
                <a:cs typeface="Arial" panose="020B0604020202020204" pitchFamily="34" charset="0"/>
              </a:rPr>
              <a:t>adviseert</a:t>
            </a:r>
            <a:r>
              <a:rPr lang="nl-NL" sz="2400" dirty="0">
                <a:latin typeface="Arial" panose="020B0604020202020204" pitchFamily="34" charset="0"/>
                <a:cs typeface="Arial" panose="020B0604020202020204" pitchFamily="34" charset="0"/>
              </a:rPr>
              <a:t> wanneer deze richtlijn te volgen</a:t>
            </a:r>
          </a:p>
        </p:txBody>
      </p:sp>
      <p:sp>
        <p:nvSpPr>
          <p:cNvPr id="9" name="Rounded Rectangle 21">
            <a:extLst>
              <a:ext uri="{FF2B5EF4-FFF2-40B4-BE49-F238E27FC236}">
                <a16:creationId xmlns:a16="http://schemas.microsoft.com/office/drawing/2014/main" id="{620D47D4-CB4E-43A1-A439-EB6488C8EB3D}"/>
              </a:ext>
            </a:extLst>
          </p:cNvPr>
          <p:cNvSpPr>
            <a:spLocks noChangeAspect="1"/>
          </p:cNvSpPr>
          <p:nvPr/>
        </p:nvSpPr>
        <p:spPr>
          <a:xfrm>
            <a:off x="6265873" y="3665364"/>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borstcompressies</a:t>
            </a:r>
          </a:p>
          <a:p>
            <a:pPr algn="ctr"/>
            <a:r>
              <a:rPr lang="en-US" sz="2200" b="1" strike="dblStrike" dirty="0">
                <a:latin typeface="Arial" pitchFamily="34" charset="0"/>
                <a:cs typeface="Arial" pitchFamily="34" charset="0"/>
              </a:rPr>
              <a:t>2 </a:t>
            </a:r>
            <a:r>
              <a:rPr lang="en-US" sz="2200" b="1" strike="dblStrike" dirty="0" err="1">
                <a:latin typeface="Arial" pitchFamily="34" charset="0"/>
                <a:cs typeface="Arial" pitchFamily="34" charset="0"/>
              </a:rPr>
              <a:t>beademingen</a:t>
            </a:r>
            <a:endParaRPr lang="en-US" sz="2200" b="1" strike="dblStrike" dirty="0">
              <a:latin typeface="Arial" pitchFamily="34" charset="0"/>
              <a:cs typeface="Arial" pitchFamily="34" charset="0"/>
            </a:endParaRPr>
          </a:p>
        </p:txBody>
      </p:sp>
      <p:sp>
        <p:nvSpPr>
          <p:cNvPr id="10" name="Rounded Rectangle 22">
            <a:extLst>
              <a:ext uri="{FF2B5EF4-FFF2-40B4-BE49-F238E27FC236}">
                <a16:creationId xmlns:a16="http://schemas.microsoft.com/office/drawing/2014/main" id="{909C7C5E-C849-439C-B5C3-7BD9CAE3D0FB}"/>
              </a:ext>
            </a:extLst>
          </p:cNvPr>
          <p:cNvSpPr>
            <a:spLocks noChangeAspect="1"/>
          </p:cNvSpPr>
          <p:nvPr/>
        </p:nvSpPr>
        <p:spPr>
          <a:xfrm>
            <a:off x="6265873" y="2077525"/>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11" name="Rounded Rectangle 23">
            <a:extLst>
              <a:ext uri="{FF2B5EF4-FFF2-40B4-BE49-F238E27FC236}">
                <a16:creationId xmlns:a16="http://schemas.microsoft.com/office/drawing/2014/main" id="{161606DC-91BB-4B6B-B657-44FD8482DD0B}"/>
              </a:ext>
            </a:extLst>
          </p:cNvPr>
          <p:cNvSpPr>
            <a:spLocks noChangeAspect="1"/>
          </p:cNvSpPr>
          <p:nvPr/>
        </p:nvSpPr>
        <p:spPr>
          <a:xfrm>
            <a:off x="6265873" y="2606488"/>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trike="dblStrike" dirty="0">
                <a:latin typeface="Arial" pitchFamily="34" charset="0"/>
                <a:cs typeface="Arial" pitchFamily="34" charset="0"/>
              </a:rPr>
              <a:t>Open </a:t>
            </a:r>
            <a:r>
              <a:rPr lang="en-US" sz="2200" b="1" strike="dblStrike" dirty="0" err="1">
                <a:latin typeface="Arial" pitchFamily="34" charset="0"/>
                <a:cs typeface="Arial" pitchFamily="34" charset="0"/>
              </a:rPr>
              <a:t>luchtweg</a:t>
            </a:r>
            <a:endParaRPr lang="en-US" sz="2200" b="1" strike="dblStrike" dirty="0">
              <a:latin typeface="Arial" pitchFamily="34" charset="0"/>
              <a:cs typeface="Arial" pitchFamily="34" charset="0"/>
            </a:endParaRPr>
          </a:p>
        </p:txBody>
      </p:sp>
      <p:sp>
        <p:nvSpPr>
          <p:cNvPr id="12" name="Rounded Rectangle 24">
            <a:extLst>
              <a:ext uri="{FF2B5EF4-FFF2-40B4-BE49-F238E27FC236}">
                <a16:creationId xmlns:a16="http://schemas.microsoft.com/office/drawing/2014/main" id="{9D24D519-60AE-49F2-BF40-23D34FD19AD6}"/>
              </a:ext>
            </a:extLst>
          </p:cNvPr>
          <p:cNvSpPr>
            <a:spLocks noChangeAspect="1"/>
          </p:cNvSpPr>
          <p:nvPr/>
        </p:nvSpPr>
        <p:spPr>
          <a:xfrm>
            <a:off x="6265873" y="1552205"/>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Slachtoffer</a:t>
            </a:r>
            <a:r>
              <a:rPr lang="en-US" sz="2200" b="1" dirty="0">
                <a:latin typeface="Arial" pitchFamily="34" charset="0"/>
                <a:cs typeface="Arial" pitchFamily="34" charset="0"/>
              </a:rPr>
              <a:t>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13" name="Rounded Rectangle 25">
            <a:extLst>
              <a:ext uri="{FF2B5EF4-FFF2-40B4-BE49-F238E27FC236}">
                <a16:creationId xmlns:a16="http://schemas.microsoft.com/office/drawing/2014/main" id="{53D680FB-36B4-413C-A245-F35F4E4EBD78}"/>
              </a:ext>
            </a:extLst>
          </p:cNvPr>
          <p:cNvSpPr>
            <a:spLocks noChangeAspect="1"/>
          </p:cNvSpPr>
          <p:nvPr/>
        </p:nvSpPr>
        <p:spPr>
          <a:xfrm>
            <a:off x="6265873" y="3135451"/>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14" name="Rounded Rectangle 27">
            <a:extLst>
              <a:ext uri="{FF2B5EF4-FFF2-40B4-BE49-F238E27FC236}">
                <a16:creationId xmlns:a16="http://schemas.microsoft.com/office/drawing/2014/main" id="{DBE08876-E629-43CD-80AB-EB4898895A63}"/>
              </a:ext>
            </a:extLst>
          </p:cNvPr>
          <p:cNvSpPr>
            <a:spLocks noChangeAspect="1"/>
          </p:cNvSpPr>
          <p:nvPr/>
        </p:nvSpPr>
        <p:spPr>
          <a:xfrm>
            <a:off x="6265873" y="452139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30:2</a:t>
            </a:r>
          </a:p>
        </p:txBody>
      </p:sp>
      <p:sp>
        <p:nvSpPr>
          <p:cNvPr id="15" name="Rounded Rectangle 27">
            <a:extLst>
              <a:ext uri="{FF2B5EF4-FFF2-40B4-BE49-F238E27FC236}">
                <a16:creationId xmlns:a16="http://schemas.microsoft.com/office/drawing/2014/main" id="{2DF99A59-F610-4F5A-812A-C3869EE723AD}"/>
              </a:ext>
            </a:extLst>
          </p:cNvPr>
          <p:cNvSpPr>
            <a:spLocks/>
          </p:cNvSpPr>
          <p:nvPr/>
        </p:nvSpPr>
        <p:spPr>
          <a:xfrm>
            <a:off x="6265873" y="5050302"/>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6" name="Pijl: omlaag 15">
            <a:extLst>
              <a:ext uri="{FF2B5EF4-FFF2-40B4-BE49-F238E27FC236}">
                <a16:creationId xmlns:a16="http://schemas.microsoft.com/office/drawing/2014/main" id="{2F9C7FC1-A7E3-42CF-BF94-154073A26100}"/>
              </a:ext>
            </a:extLst>
          </p:cNvPr>
          <p:cNvSpPr/>
          <p:nvPr/>
        </p:nvSpPr>
        <p:spPr>
          <a:xfrm>
            <a:off x="9825214" y="1552205"/>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sp>
        <p:nvSpPr>
          <p:cNvPr id="17" name="Tekstballon: rechthoek met afgeronde hoeken 16">
            <a:extLst>
              <a:ext uri="{FF2B5EF4-FFF2-40B4-BE49-F238E27FC236}">
                <a16:creationId xmlns:a16="http://schemas.microsoft.com/office/drawing/2014/main" id="{14EB140E-D2FC-4030-8A1C-C5FEA2853307}"/>
              </a:ext>
            </a:extLst>
          </p:cNvPr>
          <p:cNvSpPr/>
          <p:nvPr/>
        </p:nvSpPr>
        <p:spPr>
          <a:xfrm>
            <a:off x="1932720" y="1750055"/>
            <a:ext cx="3344090" cy="1079863"/>
          </a:xfrm>
          <a:prstGeom prst="wedgeRoundRectCallout">
            <a:avLst>
              <a:gd name="adj1" fmla="val 78334"/>
              <a:gd name="adj2" fmla="val 47271"/>
              <a:gd name="adj3" fmla="val 16667"/>
            </a:avLst>
          </a:prstGeom>
          <a:solidFill>
            <a:srgbClr val="FFD400"/>
          </a:solidFill>
          <a:ln w="34925">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rgbClr val="084077"/>
                </a:solidFill>
              </a:rPr>
              <a:t>Open de luchtweg </a:t>
            </a:r>
            <a:r>
              <a:rPr lang="nl-NL" sz="2000" b="1" u="sng" dirty="0">
                <a:solidFill>
                  <a:srgbClr val="084077"/>
                </a:solidFill>
              </a:rPr>
              <a:t>NIET</a:t>
            </a:r>
          </a:p>
          <a:p>
            <a:pPr algn="ctr"/>
            <a:endParaRPr lang="nl-NL" sz="1200" b="1" dirty="0">
              <a:solidFill>
                <a:srgbClr val="084077"/>
              </a:solidFill>
            </a:endParaRPr>
          </a:p>
          <a:p>
            <a:pPr algn="ctr"/>
            <a:r>
              <a:rPr lang="nl-NL" b="1" dirty="0">
                <a:solidFill>
                  <a:srgbClr val="084077"/>
                </a:solidFill>
              </a:rPr>
              <a:t>Controleer door </a:t>
            </a:r>
            <a:r>
              <a:rPr lang="nl-NL" b="1" u="sng" dirty="0">
                <a:solidFill>
                  <a:srgbClr val="084077"/>
                </a:solidFill>
              </a:rPr>
              <a:t>alleen</a:t>
            </a:r>
            <a:r>
              <a:rPr lang="nl-NL" b="1" dirty="0">
                <a:solidFill>
                  <a:srgbClr val="084077"/>
                </a:solidFill>
              </a:rPr>
              <a:t> te kijken</a:t>
            </a:r>
          </a:p>
          <a:p>
            <a:pPr algn="ctr"/>
            <a:endParaRPr lang="nl-NL" b="1" dirty="0">
              <a:solidFill>
                <a:srgbClr val="084077"/>
              </a:solidFill>
            </a:endParaRPr>
          </a:p>
        </p:txBody>
      </p:sp>
      <p:sp>
        <p:nvSpPr>
          <p:cNvPr id="18" name="Tekstballon: rechthoek met afgeronde hoeken 17">
            <a:extLst>
              <a:ext uri="{FF2B5EF4-FFF2-40B4-BE49-F238E27FC236}">
                <a16:creationId xmlns:a16="http://schemas.microsoft.com/office/drawing/2014/main" id="{B5D8802D-8602-4D6D-A838-990DCB156907}"/>
              </a:ext>
            </a:extLst>
          </p:cNvPr>
          <p:cNvSpPr/>
          <p:nvPr/>
        </p:nvSpPr>
        <p:spPr>
          <a:xfrm>
            <a:off x="1932720" y="3951982"/>
            <a:ext cx="3344090" cy="1803475"/>
          </a:xfrm>
          <a:prstGeom prst="wedgeRoundRectCallout">
            <a:avLst>
              <a:gd name="adj1" fmla="val 80156"/>
              <a:gd name="adj2" fmla="val -44385"/>
              <a:gd name="adj3" fmla="val 16667"/>
            </a:avLst>
          </a:prstGeom>
          <a:solidFill>
            <a:srgbClr val="FFD400"/>
          </a:solidFill>
          <a:ln w="34925">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solidFill>
                <a:srgbClr val="084077"/>
              </a:solidFill>
            </a:endParaRPr>
          </a:p>
          <a:p>
            <a:pPr marL="285750" indent="-285750">
              <a:buFont typeface="Arial" panose="020B0604020202020204" pitchFamily="34" charset="0"/>
              <a:buChar char="•"/>
            </a:pPr>
            <a:r>
              <a:rPr lang="nl-NL" b="1" dirty="0">
                <a:solidFill>
                  <a:srgbClr val="084077"/>
                </a:solidFill>
              </a:rPr>
              <a:t>Bedek mond en neus </a:t>
            </a:r>
          </a:p>
          <a:p>
            <a:endParaRPr lang="nl-NL" b="1" dirty="0">
              <a:solidFill>
                <a:srgbClr val="084077"/>
              </a:solidFill>
            </a:endParaRPr>
          </a:p>
          <a:p>
            <a:pPr marL="285750" indent="-285750">
              <a:buFont typeface="Arial" panose="020B0604020202020204" pitchFamily="34" charset="0"/>
              <a:buChar char="•"/>
            </a:pPr>
            <a:r>
              <a:rPr lang="nl-NL" b="1" dirty="0">
                <a:solidFill>
                  <a:srgbClr val="084077"/>
                </a:solidFill>
              </a:rPr>
              <a:t>Geef ononderbroken borstcompressies en </a:t>
            </a:r>
            <a:r>
              <a:rPr lang="nl-NL" b="1" u="sng" dirty="0">
                <a:solidFill>
                  <a:srgbClr val="084077"/>
                </a:solidFill>
              </a:rPr>
              <a:t>GEEN</a:t>
            </a:r>
            <a:r>
              <a:rPr lang="nl-NL" b="1" dirty="0">
                <a:solidFill>
                  <a:srgbClr val="084077"/>
                </a:solidFill>
              </a:rPr>
              <a:t> beademingen</a:t>
            </a:r>
          </a:p>
          <a:p>
            <a:pPr algn="ctr"/>
            <a:endParaRPr lang="nl-NL" b="1" dirty="0">
              <a:solidFill>
                <a:srgbClr val="084077"/>
              </a:solidFill>
            </a:endParaRPr>
          </a:p>
        </p:txBody>
      </p:sp>
    </p:spTree>
    <p:extLst>
      <p:ext uri="{BB962C8B-B14F-4D97-AF65-F5344CB8AC3E}">
        <p14:creationId xmlns:p14="http://schemas.microsoft.com/office/powerpoint/2010/main" val="3592699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ChangeArrowheads="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latin typeface="Arial" panose="020B0604020202020204" pitchFamily="34" charset="0"/>
                <a:cs typeface="Arial" panose="020B0604020202020204" pitchFamily="34" charset="0"/>
              </a:rPr>
              <a:t>VRAGEN? </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014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SAMENVATTING</a:t>
            </a:r>
            <a:endParaRPr lang="nl-NL" sz="2800" dirty="0"/>
          </a:p>
        </p:txBody>
      </p:sp>
      <p:sp>
        <p:nvSpPr>
          <p:cNvPr id="9" name="Rounded Rectangle 21">
            <a:extLst>
              <a:ext uri="{FF2B5EF4-FFF2-40B4-BE49-F238E27FC236}">
                <a16:creationId xmlns:a16="http://schemas.microsoft.com/office/drawing/2014/main" id="{620D47D4-CB4E-43A1-A439-EB6488C8EB3D}"/>
              </a:ext>
            </a:extLst>
          </p:cNvPr>
          <p:cNvSpPr>
            <a:spLocks noChangeAspect="1"/>
          </p:cNvSpPr>
          <p:nvPr/>
        </p:nvSpPr>
        <p:spPr>
          <a:xfrm>
            <a:off x="4185404" y="3304638"/>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10" name="Rounded Rectangle 22">
            <a:extLst>
              <a:ext uri="{FF2B5EF4-FFF2-40B4-BE49-F238E27FC236}">
                <a16:creationId xmlns:a16="http://schemas.microsoft.com/office/drawing/2014/main" id="{909C7C5E-C849-439C-B5C3-7BD9CAE3D0FB}"/>
              </a:ext>
            </a:extLst>
          </p:cNvPr>
          <p:cNvSpPr>
            <a:spLocks noChangeAspect="1"/>
          </p:cNvSpPr>
          <p:nvPr/>
        </p:nvSpPr>
        <p:spPr>
          <a:xfrm>
            <a:off x="4185404" y="171679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11" name="Rounded Rectangle 23">
            <a:extLst>
              <a:ext uri="{FF2B5EF4-FFF2-40B4-BE49-F238E27FC236}">
                <a16:creationId xmlns:a16="http://schemas.microsoft.com/office/drawing/2014/main" id="{161606DC-91BB-4B6B-B657-44FD8482DD0B}"/>
              </a:ext>
            </a:extLst>
          </p:cNvPr>
          <p:cNvSpPr>
            <a:spLocks noChangeAspect="1"/>
          </p:cNvSpPr>
          <p:nvPr/>
        </p:nvSpPr>
        <p:spPr>
          <a:xfrm>
            <a:off x="4185404" y="2245762"/>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12" name="Rounded Rectangle 24">
            <a:extLst>
              <a:ext uri="{FF2B5EF4-FFF2-40B4-BE49-F238E27FC236}">
                <a16:creationId xmlns:a16="http://schemas.microsoft.com/office/drawing/2014/main" id="{9D24D519-60AE-49F2-BF40-23D34FD19AD6}"/>
              </a:ext>
            </a:extLst>
          </p:cNvPr>
          <p:cNvSpPr>
            <a:spLocks noChangeAspect="1"/>
          </p:cNvSpPr>
          <p:nvPr/>
        </p:nvSpPr>
        <p:spPr>
          <a:xfrm>
            <a:off x="4185404" y="1191479"/>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Slachtoffer</a:t>
            </a:r>
            <a:r>
              <a:rPr lang="en-US" sz="2200" b="1" dirty="0">
                <a:latin typeface="Arial" pitchFamily="34" charset="0"/>
                <a:cs typeface="Arial" pitchFamily="34" charset="0"/>
              </a:rPr>
              <a:t>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13" name="Rounded Rectangle 25">
            <a:extLst>
              <a:ext uri="{FF2B5EF4-FFF2-40B4-BE49-F238E27FC236}">
                <a16:creationId xmlns:a16="http://schemas.microsoft.com/office/drawing/2014/main" id="{53D680FB-36B4-413C-A245-F35F4E4EBD78}"/>
              </a:ext>
            </a:extLst>
          </p:cNvPr>
          <p:cNvSpPr>
            <a:spLocks noChangeAspect="1"/>
          </p:cNvSpPr>
          <p:nvPr/>
        </p:nvSpPr>
        <p:spPr>
          <a:xfrm>
            <a:off x="4185404" y="2774725"/>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14" name="Rounded Rectangle 27">
            <a:extLst>
              <a:ext uri="{FF2B5EF4-FFF2-40B4-BE49-F238E27FC236}">
                <a16:creationId xmlns:a16="http://schemas.microsoft.com/office/drawing/2014/main" id="{DBE08876-E629-43CD-80AB-EB4898895A63}"/>
              </a:ext>
            </a:extLst>
          </p:cNvPr>
          <p:cNvSpPr>
            <a:spLocks noChangeAspect="1"/>
          </p:cNvSpPr>
          <p:nvPr/>
        </p:nvSpPr>
        <p:spPr>
          <a:xfrm>
            <a:off x="4185404" y="4160673"/>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30:2</a:t>
            </a:r>
          </a:p>
        </p:txBody>
      </p:sp>
      <p:sp>
        <p:nvSpPr>
          <p:cNvPr id="15" name="Rounded Rectangle 27">
            <a:extLst>
              <a:ext uri="{FF2B5EF4-FFF2-40B4-BE49-F238E27FC236}">
                <a16:creationId xmlns:a16="http://schemas.microsoft.com/office/drawing/2014/main" id="{2DF99A59-F610-4F5A-812A-C3869EE723AD}"/>
              </a:ext>
            </a:extLst>
          </p:cNvPr>
          <p:cNvSpPr>
            <a:spLocks/>
          </p:cNvSpPr>
          <p:nvPr/>
        </p:nvSpPr>
        <p:spPr>
          <a:xfrm>
            <a:off x="4185404" y="4689576"/>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6" name="Pijl: omlaag 15">
            <a:extLst>
              <a:ext uri="{FF2B5EF4-FFF2-40B4-BE49-F238E27FC236}">
                <a16:creationId xmlns:a16="http://schemas.microsoft.com/office/drawing/2014/main" id="{2F9C7FC1-A7E3-42CF-BF94-154073A26100}"/>
              </a:ext>
            </a:extLst>
          </p:cNvPr>
          <p:cNvSpPr/>
          <p:nvPr/>
        </p:nvSpPr>
        <p:spPr>
          <a:xfrm>
            <a:off x="7744745" y="1191479"/>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cxnSp>
        <p:nvCxnSpPr>
          <p:cNvPr id="19" name="Rechte verbindingslijn 18">
            <a:extLst>
              <a:ext uri="{FF2B5EF4-FFF2-40B4-BE49-F238E27FC236}">
                <a16:creationId xmlns:a16="http://schemas.microsoft.com/office/drawing/2014/main" id="{36EF32B5-2AA1-4933-B00E-DE17E3566CBE}"/>
              </a:ext>
            </a:extLst>
          </p:cNvPr>
          <p:cNvCxnSpPr/>
          <p:nvPr/>
        </p:nvCxnSpPr>
        <p:spPr>
          <a:xfrm>
            <a:off x="4069458" y="2258931"/>
            <a:ext cx="3777343" cy="470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CE5E555B-C9E2-46F2-8BBD-2F3BA1766108}"/>
              </a:ext>
            </a:extLst>
          </p:cNvPr>
          <p:cNvCxnSpPr>
            <a:cxnSpLocks/>
          </p:cNvCxnSpPr>
          <p:nvPr/>
        </p:nvCxnSpPr>
        <p:spPr>
          <a:xfrm>
            <a:off x="4790114" y="3837106"/>
            <a:ext cx="2504412" cy="1300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487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 opfris- en vervolgmodules</a:t>
            </a:r>
            <a:endParaRPr lang="nl-NL" sz="2800" dirty="0"/>
          </a:p>
        </p:txBody>
      </p:sp>
      <p:grpSp>
        <p:nvGrpSpPr>
          <p:cNvPr id="9" name="Groep 8">
            <a:extLst>
              <a:ext uri="{FF2B5EF4-FFF2-40B4-BE49-F238E27FC236}">
                <a16:creationId xmlns:a16="http://schemas.microsoft.com/office/drawing/2014/main" id="{E3F35BA1-F068-44C1-9E39-56258284556D}"/>
              </a:ext>
            </a:extLst>
          </p:cNvPr>
          <p:cNvGrpSpPr/>
          <p:nvPr/>
        </p:nvGrpSpPr>
        <p:grpSpPr>
          <a:xfrm>
            <a:off x="7289762" y="967204"/>
            <a:ext cx="1749932" cy="2605747"/>
            <a:chOff x="7289762" y="967204"/>
            <a:chExt cx="1749932" cy="260574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7289762" y="967204"/>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7318008" y="2988176"/>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Burger-</a:t>
              </a:r>
            </a:p>
            <a:p>
              <a:pPr algn="ctr"/>
              <a:r>
                <a:rPr lang="nl-NL" sz="1600" b="1" dirty="0">
                  <a:latin typeface="Arial" panose="020B0604020202020204" pitchFamily="34" charset="0"/>
                  <a:cs typeface="Arial" panose="020B0604020202020204" pitchFamily="34" charset="0"/>
                </a:rPr>
                <a:t>hulpverlening</a:t>
              </a: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3152306" y="3572951"/>
            <a:ext cx="1749932" cy="2605747"/>
            <a:chOff x="3152306" y="3572951"/>
            <a:chExt cx="1749932" cy="2605747"/>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5234714" y="3572951"/>
            <a:ext cx="1721686" cy="2580866"/>
            <a:chOff x="5234714" y="3572951"/>
            <a:chExt cx="1721686" cy="2580866"/>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Niet 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2" name="Groep 1">
            <a:extLst>
              <a:ext uri="{FF2B5EF4-FFF2-40B4-BE49-F238E27FC236}">
                <a16:creationId xmlns:a16="http://schemas.microsoft.com/office/drawing/2014/main" id="{DE6E529D-2DF9-4D26-81A6-2BEF502A6721}"/>
              </a:ext>
            </a:extLst>
          </p:cNvPr>
          <p:cNvGrpSpPr/>
          <p:nvPr/>
        </p:nvGrpSpPr>
        <p:grpSpPr>
          <a:xfrm>
            <a:off x="5235600" y="967204"/>
            <a:ext cx="1764055" cy="2359526"/>
            <a:chOff x="5235600" y="967204"/>
            <a:chExt cx="1764055" cy="2359526"/>
          </a:xfrm>
        </p:grpSpPr>
        <p:sp>
          <p:nvSpPr>
            <p:cNvPr id="26" name="Tekstvak 25">
              <a:hlinkClick r:id="rId8" action="ppaction://hlinksldjump"/>
              <a:extLst>
                <a:ext uri="{FF2B5EF4-FFF2-40B4-BE49-F238E27FC236}">
                  <a16:creationId xmlns:a16="http://schemas.microsoft.com/office/drawing/2014/main" id="{9A949119-9E8D-49F6-979A-F0A0A7C22873}"/>
                </a:ext>
              </a:extLst>
            </p:cNvPr>
            <p:cNvSpPr txBox="1"/>
            <p:nvPr/>
          </p:nvSpPr>
          <p:spPr>
            <a:xfrm>
              <a:off x="5277969" y="2988176"/>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Covid-19</a:t>
              </a:r>
            </a:p>
          </p:txBody>
        </p:sp>
        <p:sp>
          <p:nvSpPr>
            <p:cNvPr id="27" name="Rechthoek 26">
              <a:hlinkClick r:id="rId8" action="ppaction://hlinksldjump"/>
              <a:extLst>
                <a:ext uri="{FF2B5EF4-FFF2-40B4-BE49-F238E27FC236}">
                  <a16:creationId xmlns:a16="http://schemas.microsoft.com/office/drawing/2014/main" id="{660ECCD7-2DE0-46CF-A320-B4E2E4D08AAB}"/>
                </a:ext>
              </a:extLst>
            </p:cNvPr>
            <p:cNvSpPr/>
            <p:nvPr/>
          </p:nvSpPr>
          <p:spPr>
            <a:xfrm>
              <a:off x="5235600" y="967204"/>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hlinkClick r:id="rId8" action="ppaction://hlinksldjump"/>
              <a:extLst>
                <a:ext uri="{FF2B5EF4-FFF2-40B4-BE49-F238E27FC236}">
                  <a16:creationId xmlns:a16="http://schemas.microsoft.com/office/drawing/2014/main" id="{9BD45B92-5D1B-4406-8A34-3646F26B25E0}"/>
                </a:ext>
              </a:extLst>
            </p:cNvPr>
            <p:cNvPicPr>
              <a:picLocks/>
            </p:cNvPicPr>
            <p:nvPr/>
          </p:nvPicPr>
          <p:blipFill>
            <a:blip r:embed="rId9">
              <a:extLst>
                <a:ext uri="{837473B0-CC2E-450A-ABE3-18F120FF3D39}">
                  <a1611:picAttrSrcUrl xmlns:a1611="http://schemas.microsoft.com/office/drawing/2016/11/main" r:id="rId10"/>
                </a:ext>
              </a:extLst>
            </a:blip>
            <a:stretch>
              <a:fillRect/>
            </a:stretch>
          </p:blipFill>
          <p:spPr>
            <a:xfrm>
              <a:off x="5368047" y="1166731"/>
              <a:ext cx="1455020" cy="1489744"/>
            </a:xfrm>
            <a:prstGeom prst="rect">
              <a:avLst/>
            </a:prstGeom>
            <a:noFill/>
            <a:ln w="19050">
              <a:noFill/>
            </a:ln>
          </p:spPr>
        </p:pic>
      </p:grpSp>
      <p:grpSp>
        <p:nvGrpSpPr>
          <p:cNvPr id="10" name="Groep 9">
            <a:extLst>
              <a:ext uri="{FF2B5EF4-FFF2-40B4-BE49-F238E27FC236}">
                <a16:creationId xmlns:a16="http://schemas.microsoft.com/office/drawing/2014/main" id="{D0102E10-9F8F-4979-BF63-38F54CBB2C48}"/>
              </a:ext>
            </a:extLst>
          </p:cNvPr>
          <p:cNvGrpSpPr/>
          <p:nvPr/>
        </p:nvGrpSpPr>
        <p:grpSpPr>
          <a:xfrm>
            <a:off x="7288536" y="3546445"/>
            <a:ext cx="1722912" cy="2632253"/>
            <a:chOff x="7288536" y="3546445"/>
            <a:chExt cx="1722912" cy="2632253"/>
          </a:xfrm>
        </p:grpSpPr>
        <p:sp>
          <p:nvSpPr>
            <p:cNvPr id="30" name="Tekstvak 29">
              <a:extLst>
                <a:ext uri="{FF2B5EF4-FFF2-40B4-BE49-F238E27FC236}">
                  <a16:creationId xmlns:a16="http://schemas.microsoft.com/office/drawing/2014/main" id="{FAF95B82-A07D-4070-87B3-4EF06698321D}"/>
                </a:ext>
              </a:extLst>
            </p:cNvPr>
            <p:cNvSpPr txBox="1"/>
            <p:nvPr/>
          </p:nvSpPr>
          <p:spPr>
            <a:xfrm>
              <a:off x="7289762" y="5593923"/>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Afwijkend</a:t>
              </a:r>
            </a:p>
            <a:p>
              <a:pPr algn="ctr"/>
              <a:r>
                <a:rPr lang="nl-NL" sz="1600" b="1" dirty="0">
                  <a:latin typeface="Arial" panose="020B0604020202020204" pitchFamily="34" charset="0"/>
                  <a:cs typeface="Arial" panose="020B0604020202020204" pitchFamily="34" charset="0"/>
                </a:rPr>
                <a:t>algoritme</a:t>
              </a:r>
            </a:p>
          </p:txBody>
        </p:sp>
        <p:sp>
          <p:nvSpPr>
            <p:cNvPr id="31" name="Rechthoek 30">
              <a:hlinkClick r:id="rId11" action="ppaction://hlinksldjump"/>
              <a:extLst>
                <a:ext uri="{FF2B5EF4-FFF2-40B4-BE49-F238E27FC236}">
                  <a16:creationId xmlns:a16="http://schemas.microsoft.com/office/drawing/2014/main" id="{FF7B8CC5-077C-487F-8464-050EBAA4CAAC}"/>
                </a:ext>
              </a:extLst>
            </p:cNvPr>
            <p:cNvSpPr/>
            <p:nvPr/>
          </p:nvSpPr>
          <p:spPr>
            <a:xfrm>
              <a:off x="7288536" y="3546445"/>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11" action="ppaction://hlinksldjump"/>
              <a:extLst>
                <a:ext uri="{FF2B5EF4-FFF2-40B4-BE49-F238E27FC236}">
                  <a16:creationId xmlns:a16="http://schemas.microsoft.com/office/drawing/2014/main" id="{D52AE45B-1988-4FF0-A2A6-12BD039AC332}"/>
                </a:ext>
              </a:extLst>
            </p:cNvPr>
            <p:cNvSpPr>
              <a:spLocks noChangeAspect="1"/>
            </p:cNvSpPr>
            <p:nvPr/>
          </p:nvSpPr>
          <p:spPr>
            <a:xfrm>
              <a:off x="7618198" y="4533912"/>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11" action="ppaction://hlinksldjump"/>
              <a:extLst>
                <a:ext uri="{FF2B5EF4-FFF2-40B4-BE49-F238E27FC236}">
                  <a16:creationId xmlns:a16="http://schemas.microsoft.com/office/drawing/2014/main" id="{18FB7DFC-F1E6-46F9-A1C9-9EBD59E442A7}"/>
                </a:ext>
              </a:extLst>
            </p:cNvPr>
            <p:cNvSpPr>
              <a:spLocks noChangeAspect="1"/>
            </p:cNvSpPr>
            <p:nvPr/>
          </p:nvSpPr>
          <p:spPr>
            <a:xfrm>
              <a:off x="7618198" y="3881087"/>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11" action="ppaction://hlinksldjump"/>
              <a:extLst>
                <a:ext uri="{FF2B5EF4-FFF2-40B4-BE49-F238E27FC236}">
                  <a16:creationId xmlns:a16="http://schemas.microsoft.com/office/drawing/2014/main" id="{D829061E-D44A-4655-AC20-62FD311CCB55}"/>
                </a:ext>
              </a:extLst>
            </p:cNvPr>
            <p:cNvSpPr>
              <a:spLocks noChangeAspect="1"/>
            </p:cNvSpPr>
            <p:nvPr/>
          </p:nvSpPr>
          <p:spPr>
            <a:xfrm>
              <a:off x="7618198" y="40985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11" action="ppaction://hlinksldjump"/>
              <a:extLst>
                <a:ext uri="{FF2B5EF4-FFF2-40B4-BE49-F238E27FC236}">
                  <a16:creationId xmlns:a16="http://schemas.microsoft.com/office/drawing/2014/main" id="{72C7BA6F-EDE0-45B1-B9A2-DF0FF228A08B}"/>
                </a:ext>
              </a:extLst>
            </p:cNvPr>
            <p:cNvSpPr>
              <a:spLocks noChangeAspect="1"/>
            </p:cNvSpPr>
            <p:nvPr/>
          </p:nvSpPr>
          <p:spPr>
            <a:xfrm>
              <a:off x="7618198" y="3665107"/>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11" action="ppaction://hlinksldjump"/>
              <a:extLst>
                <a:ext uri="{FF2B5EF4-FFF2-40B4-BE49-F238E27FC236}">
                  <a16:creationId xmlns:a16="http://schemas.microsoft.com/office/drawing/2014/main" id="{3961BF36-5425-4704-879A-1DF09D56D837}"/>
                </a:ext>
              </a:extLst>
            </p:cNvPr>
            <p:cNvSpPr>
              <a:spLocks noChangeAspect="1"/>
            </p:cNvSpPr>
            <p:nvPr/>
          </p:nvSpPr>
          <p:spPr>
            <a:xfrm>
              <a:off x="7618198" y="4316043"/>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hlinkClick r:id="rId11" action="ppaction://hlinksldjump"/>
              <a:extLst>
                <a:ext uri="{FF2B5EF4-FFF2-40B4-BE49-F238E27FC236}">
                  <a16:creationId xmlns:a16="http://schemas.microsoft.com/office/drawing/2014/main" id="{93DB7263-76A3-49C9-A94C-8058C0284AB4}"/>
                </a:ext>
              </a:extLst>
            </p:cNvPr>
            <p:cNvSpPr>
              <a:spLocks noChangeAspect="1"/>
            </p:cNvSpPr>
            <p:nvPr/>
          </p:nvSpPr>
          <p:spPr>
            <a:xfrm>
              <a:off x="7618198" y="4885862"/>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11" action="ppaction://hlinksldjump"/>
              <a:extLst>
                <a:ext uri="{FF2B5EF4-FFF2-40B4-BE49-F238E27FC236}">
                  <a16:creationId xmlns:a16="http://schemas.microsoft.com/office/drawing/2014/main" id="{FA164E3B-48B3-4826-9C74-B25061508C58}"/>
                </a:ext>
              </a:extLst>
            </p:cNvPr>
            <p:cNvSpPr>
              <a:spLocks/>
            </p:cNvSpPr>
            <p:nvPr/>
          </p:nvSpPr>
          <p:spPr>
            <a:xfrm>
              <a:off x="7618198" y="5103315"/>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11" action="ppaction://hlinksldjump"/>
              <a:extLst>
                <a:ext uri="{FF2B5EF4-FFF2-40B4-BE49-F238E27FC236}">
                  <a16:creationId xmlns:a16="http://schemas.microsoft.com/office/drawing/2014/main" id="{B5612E51-4150-473D-8673-5B69E8C0B9B3}"/>
                </a:ext>
              </a:extLst>
            </p:cNvPr>
            <p:cNvSpPr/>
            <p:nvPr/>
          </p:nvSpPr>
          <p:spPr>
            <a:xfrm>
              <a:off x="8588822" y="3665107"/>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3166429" y="972176"/>
            <a:ext cx="1735809" cy="2349582"/>
            <a:chOff x="3166429" y="972176"/>
            <a:chExt cx="1735809" cy="2349582"/>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Opfrissen</a:t>
              </a:r>
            </a:p>
          </p:txBody>
        </p:sp>
        <p:pic>
          <p:nvPicPr>
            <p:cNvPr id="42" name="Afbeelding 41">
              <a:hlinkClick r:id="rId12"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3"/>
            <a:srcRect l="55259" t="-3912" r="-1552" b="-6347"/>
            <a:stretch/>
          </p:blipFill>
          <p:spPr>
            <a:xfrm>
              <a:off x="3181438" y="972176"/>
              <a:ext cx="1720800" cy="2016000"/>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647254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Burgerhulpverlening</a:t>
            </a:r>
          </a:p>
        </p:txBody>
      </p:sp>
    </p:spTree>
    <p:extLst>
      <p:ext uri="{BB962C8B-B14F-4D97-AF65-F5344CB8AC3E}">
        <p14:creationId xmlns:p14="http://schemas.microsoft.com/office/powerpoint/2010/main" val="1357132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LEERDOELEN</a:t>
            </a:r>
            <a:endParaRPr lang="nl-NL" sz="2800" dirty="0"/>
          </a:p>
        </p:txBody>
      </p:sp>
      <p:sp>
        <p:nvSpPr>
          <p:cNvPr id="4" name="Text Box 3">
            <a:extLst>
              <a:ext uri="{FF2B5EF4-FFF2-40B4-BE49-F238E27FC236}">
                <a16:creationId xmlns:a16="http://schemas.microsoft.com/office/drawing/2014/main" id="{05CC45AB-F18F-4EDF-B512-584288851F11}"/>
              </a:ext>
            </a:extLst>
          </p:cNvPr>
          <p:cNvSpPr txBox="1">
            <a:spLocks noChangeArrowheads="1"/>
          </p:cNvSpPr>
          <p:nvPr/>
        </p:nvSpPr>
        <p:spPr bwMode="auto">
          <a:xfrm>
            <a:off x="502487" y="1156583"/>
            <a:ext cx="11187026" cy="4544834"/>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err="1">
                <a:latin typeface="Arial" panose="020B0604020202020204" pitchFamily="34" charset="0"/>
                <a:cs typeface="Arial" panose="020B0604020202020204" pitchFamily="34" charset="0"/>
              </a:rPr>
              <a:t>Aan</a:t>
            </a:r>
            <a:r>
              <a:rPr lang="en-GB" sz="2400" kern="600" dirty="0">
                <a:latin typeface="Arial" panose="020B0604020202020204" pitchFamily="34" charset="0"/>
                <a:cs typeface="Arial" panose="020B0604020202020204" pitchFamily="34" charset="0"/>
              </a:rPr>
              <a:t> het </a:t>
            </a:r>
            <a:r>
              <a:rPr lang="en-GB" sz="2400" kern="600" dirty="0" err="1">
                <a:latin typeface="Arial" panose="020B0604020202020204" pitchFamily="34" charset="0"/>
                <a:cs typeface="Arial" panose="020B0604020202020204" pitchFamily="34" charset="0"/>
              </a:rPr>
              <a:t>einde</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deze</a:t>
            </a:r>
            <a:r>
              <a:rPr lang="en-GB" sz="2400" kern="600" dirty="0">
                <a:latin typeface="Arial" panose="020B0604020202020204" pitchFamily="34" charset="0"/>
                <a:cs typeface="Arial" panose="020B0604020202020204" pitchFamily="34" charset="0"/>
              </a:rPr>
              <a:t> module </a:t>
            </a:r>
            <a:r>
              <a:rPr lang="en-GB" sz="2400" kern="600" dirty="0" err="1">
                <a:latin typeface="Arial" panose="020B0604020202020204" pitchFamily="34" charset="0"/>
                <a:cs typeface="Arial" panose="020B0604020202020204" pitchFamily="34" charset="0"/>
              </a:rPr>
              <a:t>kunt</a:t>
            </a:r>
            <a:r>
              <a:rPr lang="en-GB" sz="2400" kern="600" dirty="0">
                <a:latin typeface="Arial" panose="020B0604020202020204" pitchFamily="34" charset="0"/>
                <a:cs typeface="Arial" panose="020B0604020202020204" pitchFamily="34" charset="0"/>
              </a:rPr>
              <a:t> u:</a:t>
            </a:r>
          </a:p>
          <a:p>
            <a:pPr>
              <a:spcBef>
                <a:spcPts val="0"/>
              </a:spcBef>
              <a:spcAft>
                <a:spcPts val="1200"/>
              </a:spcAft>
            </a:pP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Uitleggen</a:t>
            </a:r>
            <a:r>
              <a:rPr lang="en-GB" sz="2400" kern="600" dirty="0">
                <a:latin typeface="Arial" panose="020B0604020202020204" pitchFamily="34" charset="0"/>
                <a:cs typeface="Arial" panose="020B0604020202020204" pitchFamily="34" charset="0"/>
              </a:rPr>
              <a:t> op </a:t>
            </a:r>
            <a:r>
              <a:rPr lang="en-GB" sz="2400" kern="600" dirty="0" err="1">
                <a:latin typeface="Arial" panose="020B0604020202020204" pitchFamily="34" charset="0"/>
                <a:cs typeface="Arial" panose="020B0604020202020204" pitchFamily="34" charset="0"/>
              </a:rPr>
              <a:t>welke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manieren</a:t>
            </a:r>
            <a:r>
              <a:rPr lang="en-GB" sz="2400" kern="600" dirty="0">
                <a:latin typeface="Arial" panose="020B0604020202020204" pitchFamily="34" charset="0"/>
                <a:cs typeface="Arial" panose="020B0604020202020204" pitchFamily="34" charset="0"/>
              </a:rPr>
              <a:t> u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oproep</a:t>
            </a:r>
            <a:r>
              <a:rPr lang="en-GB" sz="2400" kern="600" dirty="0">
                <a:latin typeface="Arial" panose="020B0604020202020204" pitchFamily="34" charset="0"/>
                <a:cs typeface="Arial" panose="020B0604020202020204" pitchFamily="34" charset="0"/>
              </a:rPr>
              <a:t> van HartslagNu </a:t>
            </a:r>
            <a:r>
              <a:rPr lang="en-GB" sz="2400" kern="600" dirty="0" err="1">
                <a:latin typeface="Arial" panose="020B0604020202020204" pitchFamily="34" charset="0"/>
                <a:cs typeface="Arial" panose="020B0604020202020204" pitchFamily="34" charset="0"/>
              </a:rPr>
              <a:t>kunt</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ontvangen</a:t>
            </a:r>
            <a:r>
              <a:rPr lang="en-GB" sz="2400" kern="600" dirty="0">
                <a:latin typeface="Arial" panose="020B0604020202020204" pitchFamily="34" charset="0"/>
                <a:cs typeface="Arial" panose="020B0604020202020204" pitchFamily="34" charset="0"/>
              </a:rPr>
              <a:t> en </a:t>
            </a:r>
            <a:r>
              <a:rPr lang="en-GB" sz="2400" kern="600" dirty="0" err="1">
                <a:latin typeface="Arial" panose="020B0604020202020204" pitchFamily="34" charset="0"/>
                <a:cs typeface="Arial" panose="020B0604020202020204" pitchFamily="34" charset="0"/>
              </a:rPr>
              <a:t>daarop</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kan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reageren</a:t>
            </a: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Tijdens</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scenario </a:t>
            </a:r>
            <a:r>
              <a:rPr lang="en-GB" sz="2400" kern="600" dirty="0" err="1">
                <a:latin typeface="Arial" panose="020B0604020202020204" pitchFamily="34" charset="0"/>
                <a:cs typeface="Arial" panose="020B0604020202020204" pitchFamily="34" charset="0"/>
              </a:rPr>
              <a:t>tonen</a:t>
            </a:r>
            <a:r>
              <a:rPr lang="en-GB" sz="2400" kern="600" dirty="0">
                <a:latin typeface="Arial" panose="020B0604020202020204" pitchFamily="34" charset="0"/>
                <a:cs typeface="Arial" panose="020B0604020202020204" pitchFamily="34" charset="0"/>
              </a:rPr>
              <a:t> hoe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handelen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bij</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aankomst</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bij</a:t>
            </a:r>
            <a:r>
              <a:rPr lang="en-GB" sz="2400" kern="600" dirty="0">
                <a:latin typeface="Arial" panose="020B0604020202020204" pitchFamily="34" charset="0"/>
                <a:cs typeface="Arial" panose="020B0604020202020204" pitchFamily="34" charset="0"/>
              </a:rPr>
              <a:t> het </a:t>
            </a:r>
            <a:r>
              <a:rPr lang="en-GB" sz="2400" kern="600" dirty="0" err="1">
                <a:latin typeface="Arial" panose="020B0604020202020204" pitchFamily="34" charset="0"/>
                <a:cs typeface="Arial" panose="020B0604020202020204" pitchFamily="34" charset="0"/>
              </a:rPr>
              <a:t>slachtoffer</a:t>
            </a:r>
            <a:endParaRPr lang="en-GB" sz="2400" kern="600" dirty="0">
              <a:latin typeface="Arial" panose="020B0604020202020204" pitchFamily="34" charset="0"/>
              <a:cs typeface="Arial" panose="020B0604020202020204" pitchFamily="34" charset="0"/>
            </a:endParaRPr>
          </a:p>
          <a:p>
            <a:pPr marL="342900" indent="-342900">
              <a:spcAft>
                <a:spcPts val="1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Tijdens</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scenario </a:t>
            </a:r>
            <a:r>
              <a:rPr lang="en-GB" sz="2400" kern="600" dirty="0" err="1">
                <a:latin typeface="Arial" panose="020B0604020202020204" pitchFamily="34" charset="0"/>
                <a:cs typeface="Arial" panose="020B0604020202020204" pitchFamily="34" charset="0"/>
              </a:rPr>
              <a:t>tonen</a:t>
            </a:r>
            <a:r>
              <a:rPr lang="en-GB" sz="2400" kern="600" dirty="0">
                <a:latin typeface="Arial" panose="020B0604020202020204" pitchFamily="34" charset="0"/>
                <a:cs typeface="Arial" panose="020B0604020202020204" pitchFamily="34" charset="0"/>
              </a:rPr>
              <a:t> hoe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zorgen</a:t>
            </a:r>
            <a:r>
              <a:rPr lang="en-GB" sz="2400" kern="600" dirty="0">
                <a:latin typeface="Arial" panose="020B0604020202020204" pitchFamily="34" charset="0"/>
                <a:cs typeface="Arial" panose="020B0604020202020204" pitchFamily="34" charset="0"/>
              </a:rPr>
              <a:t> voor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goede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werkplek</a:t>
            </a: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Tijdens</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scenario </a:t>
            </a:r>
            <a:r>
              <a:rPr lang="en-GB" sz="2400" kern="600" dirty="0" err="1">
                <a:latin typeface="Arial" panose="020B0604020202020204" pitchFamily="34" charset="0"/>
                <a:cs typeface="Arial" panose="020B0604020202020204" pitchFamily="34" charset="0"/>
              </a:rPr>
              <a:t>tonen</a:t>
            </a:r>
            <a:r>
              <a:rPr lang="en-GB" sz="2400" kern="600" dirty="0">
                <a:latin typeface="Arial" panose="020B0604020202020204" pitchFamily="34" charset="0"/>
                <a:cs typeface="Arial" panose="020B0604020202020204" pitchFamily="34" charset="0"/>
              </a:rPr>
              <a:t> hoe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handelen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als</a:t>
            </a:r>
            <a:r>
              <a:rPr lang="en-GB" sz="2400" kern="600" dirty="0">
                <a:latin typeface="Arial" panose="020B0604020202020204" pitchFamily="34" charset="0"/>
                <a:cs typeface="Arial" panose="020B0604020202020204" pitchFamily="34" charset="0"/>
              </a:rPr>
              <a:t> al </a:t>
            </a:r>
            <a:r>
              <a:rPr lang="en-GB" sz="2400" kern="600" dirty="0" err="1">
                <a:latin typeface="Arial" panose="020B0604020202020204" pitchFamily="34" charset="0"/>
                <a:cs typeface="Arial" panose="020B0604020202020204" pitchFamily="34" charset="0"/>
              </a:rPr>
              <a:t>meerdere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hulpverleners</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aanwezig</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zijn</a:t>
            </a: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Tijdens</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scenario </a:t>
            </a:r>
            <a:r>
              <a:rPr lang="en-GB" sz="2400" kern="600" dirty="0" err="1">
                <a:latin typeface="Arial" panose="020B0604020202020204" pitchFamily="34" charset="0"/>
                <a:cs typeface="Arial" panose="020B0604020202020204" pitchFamily="34" charset="0"/>
              </a:rPr>
              <a:t>tonen</a:t>
            </a:r>
            <a:r>
              <a:rPr lang="en-GB" sz="2400" kern="600" dirty="0">
                <a:latin typeface="Arial" panose="020B0604020202020204" pitchFamily="34" charset="0"/>
                <a:cs typeface="Arial" panose="020B0604020202020204" pitchFamily="34" charset="0"/>
              </a:rPr>
              <a:t> hoe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reanimeren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als</a:t>
            </a:r>
            <a:r>
              <a:rPr lang="en-GB" sz="2400" kern="600" dirty="0">
                <a:latin typeface="Arial" panose="020B0604020202020204" pitchFamily="34" charset="0"/>
                <a:cs typeface="Arial" panose="020B0604020202020204" pitchFamily="34" charset="0"/>
              </a:rPr>
              <a:t> het </a:t>
            </a:r>
            <a:r>
              <a:rPr lang="en-GB" sz="2400" kern="600" dirty="0" err="1">
                <a:latin typeface="Arial" panose="020B0604020202020204" pitchFamily="34" charset="0"/>
                <a:cs typeface="Arial" panose="020B0604020202020204" pitchFamily="34" charset="0"/>
              </a:rPr>
              <a:t>slachtoffer</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kind is.</a:t>
            </a:r>
          </a:p>
        </p:txBody>
      </p:sp>
    </p:spTree>
    <p:extLst>
      <p:ext uri="{BB962C8B-B14F-4D97-AF65-F5344CB8AC3E}">
        <p14:creationId xmlns:p14="http://schemas.microsoft.com/office/powerpoint/2010/main" val="1855453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REANIMATIE OPROEP NETWERK</a:t>
            </a:r>
            <a:endParaRPr lang="nl-NL" sz="2800" dirty="0"/>
          </a:p>
        </p:txBody>
      </p:sp>
      <p:pic>
        <p:nvPicPr>
          <p:cNvPr id="2" name="Onlinemedia 1" title="HartslagNu - Word burgerhulpverlener en help levens redden.mp4">
            <a:hlinkClick r:id="" action="ppaction://media"/>
            <a:extLst>
              <a:ext uri="{FF2B5EF4-FFF2-40B4-BE49-F238E27FC236}">
                <a16:creationId xmlns:a16="http://schemas.microsoft.com/office/drawing/2014/main" id="{9AC98C96-ACDE-4E40-868E-E2207393C5D4}"/>
              </a:ext>
            </a:extLst>
          </p:cNvPr>
          <p:cNvPicPr>
            <a:picLocks noRot="1" noChangeAspect="1"/>
          </p:cNvPicPr>
          <p:nvPr>
            <a:videoFile r:link="rId1"/>
          </p:nvPr>
        </p:nvPicPr>
        <p:blipFill>
          <a:blip r:embed="rId4"/>
          <a:stretch>
            <a:fillRect/>
          </a:stretch>
        </p:blipFill>
        <p:spPr>
          <a:xfrm>
            <a:off x="1616000" y="909000"/>
            <a:ext cx="8960000" cy="5040000"/>
          </a:xfrm>
          <a:prstGeom prst="rect">
            <a:avLst/>
          </a:prstGeom>
        </p:spPr>
      </p:pic>
    </p:spTree>
    <p:extLst>
      <p:ext uri="{BB962C8B-B14F-4D97-AF65-F5344CB8AC3E}">
        <p14:creationId xmlns:p14="http://schemas.microsoft.com/office/powerpoint/2010/main" val="178737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EEN OPROEP</a:t>
            </a:r>
            <a:endParaRPr lang="nl-NL" sz="2800" dirty="0"/>
          </a:p>
        </p:txBody>
      </p:sp>
      <p:grpSp>
        <p:nvGrpSpPr>
          <p:cNvPr id="8" name="Groep 7">
            <a:extLst>
              <a:ext uri="{FF2B5EF4-FFF2-40B4-BE49-F238E27FC236}">
                <a16:creationId xmlns:a16="http://schemas.microsoft.com/office/drawing/2014/main" id="{530FBE98-F059-4493-BE53-CC2BB9D092F9}"/>
              </a:ext>
            </a:extLst>
          </p:cNvPr>
          <p:cNvGrpSpPr/>
          <p:nvPr/>
        </p:nvGrpSpPr>
        <p:grpSpPr>
          <a:xfrm>
            <a:off x="3328841" y="1131453"/>
            <a:ext cx="5534317" cy="4595094"/>
            <a:chOff x="3139504" y="1037397"/>
            <a:chExt cx="5534317" cy="4595094"/>
          </a:xfrm>
        </p:grpSpPr>
        <p:pic>
          <p:nvPicPr>
            <p:cNvPr id="4" name="Afbeelding 3" descr="Afbeelding met monitor, elektronica, telefoon, scherm&#10;&#10;Automatisch gegenereerde beschrijving">
              <a:extLst>
                <a:ext uri="{FF2B5EF4-FFF2-40B4-BE49-F238E27FC236}">
                  <a16:creationId xmlns:a16="http://schemas.microsoft.com/office/drawing/2014/main" id="{94BF73BD-676E-42B7-9DBC-A421EC087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504" y="1060644"/>
              <a:ext cx="2142850" cy="4110182"/>
            </a:xfrm>
            <a:prstGeom prst="rect">
              <a:avLst/>
            </a:prstGeom>
          </p:spPr>
        </p:pic>
        <p:sp>
          <p:nvSpPr>
            <p:cNvPr id="5" name="Tekstvak 4">
              <a:extLst>
                <a:ext uri="{FF2B5EF4-FFF2-40B4-BE49-F238E27FC236}">
                  <a16:creationId xmlns:a16="http://schemas.microsoft.com/office/drawing/2014/main" id="{840B1D01-CE0E-40FF-BD33-FDBA074A9114}"/>
                </a:ext>
              </a:extLst>
            </p:cNvPr>
            <p:cNvSpPr txBox="1"/>
            <p:nvPr/>
          </p:nvSpPr>
          <p:spPr>
            <a:xfrm>
              <a:off x="3350086" y="5170826"/>
              <a:ext cx="1814786" cy="461665"/>
            </a:xfrm>
            <a:prstGeom prst="rect">
              <a:avLst/>
            </a:prstGeom>
            <a:noFill/>
          </p:spPr>
          <p:txBody>
            <a:bodyPr wrap="square" rtlCol="0">
              <a:spAutoFit/>
            </a:bodyPr>
            <a:lstStyle/>
            <a:p>
              <a:pPr algn="ctr"/>
              <a:r>
                <a:rPr lang="nl-NL" sz="2400" b="1" dirty="0">
                  <a:latin typeface="Arial" panose="020B0604020202020204" pitchFamily="34" charset="0"/>
                  <a:cs typeface="Arial" panose="020B0604020202020204" pitchFamily="34" charset="0"/>
                </a:rPr>
                <a:t>Via de App</a:t>
              </a:r>
            </a:p>
          </p:txBody>
        </p:sp>
        <p:sp>
          <p:nvSpPr>
            <p:cNvPr id="6" name="Tekstvak 5">
              <a:extLst>
                <a:ext uri="{FF2B5EF4-FFF2-40B4-BE49-F238E27FC236}">
                  <a16:creationId xmlns:a16="http://schemas.microsoft.com/office/drawing/2014/main" id="{58AF0919-DFDA-4A0D-B97D-9F4CA080A86C}"/>
                </a:ext>
              </a:extLst>
            </p:cNvPr>
            <p:cNvSpPr txBox="1"/>
            <p:nvPr/>
          </p:nvSpPr>
          <p:spPr>
            <a:xfrm>
              <a:off x="6740784" y="5170825"/>
              <a:ext cx="1721686" cy="461665"/>
            </a:xfrm>
            <a:prstGeom prst="rect">
              <a:avLst/>
            </a:prstGeom>
            <a:noFill/>
          </p:spPr>
          <p:txBody>
            <a:bodyPr wrap="square" rtlCol="0">
              <a:spAutoFit/>
            </a:bodyPr>
            <a:lstStyle/>
            <a:p>
              <a:pPr algn="ctr"/>
              <a:r>
                <a:rPr lang="nl-NL" sz="2400" b="1" dirty="0">
                  <a:latin typeface="Arial" panose="020B0604020202020204" pitchFamily="34" charset="0"/>
                  <a:cs typeface="Arial" panose="020B0604020202020204" pitchFamily="34" charset="0"/>
                </a:rPr>
                <a:t>Via Sms</a:t>
              </a:r>
            </a:p>
          </p:txBody>
        </p:sp>
        <p:pic>
          <p:nvPicPr>
            <p:cNvPr id="7" name="Afbeelding 6" descr="Afbeelding met elektronica, schermafbeelding, computer, mobiele telefoon&#10;&#10;Automatisch gegenereerde beschrijving">
              <a:extLst>
                <a:ext uri="{FF2B5EF4-FFF2-40B4-BE49-F238E27FC236}">
                  <a16:creationId xmlns:a16="http://schemas.microsoft.com/office/drawing/2014/main" id="{86EF6032-6ABC-4CB0-92FF-27E386F718F6}"/>
                </a:ext>
              </a:extLst>
            </p:cNvPr>
            <p:cNvPicPr>
              <a:picLocks noChangeAspect="1"/>
            </p:cNvPicPr>
            <p:nvPr/>
          </p:nvPicPr>
          <p:blipFill>
            <a:blip r:embed="rId4"/>
            <a:stretch>
              <a:fillRect/>
            </a:stretch>
          </p:blipFill>
          <p:spPr>
            <a:xfrm>
              <a:off x="6530440" y="1037397"/>
              <a:ext cx="2143381" cy="4111200"/>
            </a:xfrm>
            <a:prstGeom prst="rect">
              <a:avLst/>
            </a:prstGeom>
          </p:spPr>
        </p:pic>
      </p:grpSp>
    </p:spTree>
    <p:extLst>
      <p:ext uri="{BB962C8B-B14F-4D97-AF65-F5344CB8AC3E}">
        <p14:creationId xmlns:p14="http://schemas.microsoft.com/office/powerpoint/2010/main" val="3605935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 opfris- en vervolgmodules</a:t>
            </a:r>
            <a:endParaRPr lang="nl-NL" sz="2800" dirty="0"/>
          </a:p>
        </p:txBody>
      </p:sp>
      <p:grpSp>
        <p:nvGrpSpPr>
          <p:cNvPr id="9" name="Groep 8">
            <a:extLst>
              <a:ext uri="{FF2B5EF4-FFF2-40B4-BE49-F238E27FC236}">
                <a16:creationId xmlns:a16="http://schemas.microsoft.com/office/drawing/2014/main" id="{E3F35BA1-F068-44C1-9E39-56258284556D}"/>
              </a:ext>
            </a:extLst>
          </p:cNvPr>
          <p:cNvGrpSpPr/>
          <p:nvPr/>
        </p:nvGrpSpPr>
        <p:grpSpPr>
          <a:xfrm>
            <a:off x="7289762" y="967204"/>
            <a:ext cx="1749932" cy="2605747"/>
            <a:chOff x="7289762" y="967204"/>
            <a:chExt cx="1749932" cy="260574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7289762" y="967204"/>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7318008" y="2988176"/>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Burger-</a:t>
              </a:r>
            </a:p>
            <a:p>
              <a:pPr algn="ctr"/>
              <a:r>
                <a:rPr lang="nl-NL" sz="1600" b="1" dirty="0">
                  <a:latin typeface="Arial" panose="020B0604020202020204" pitchFamily="34" charset="0"/>
                  <a:cs typeface="Arial" panose="020B0604020202020204" pitchFamily="34" charset="0"/>
                </a:rPr>
                <a:t>hulpverlening</a:t>
              </a: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3152306" y="3572951"/>
            <a:ext cx="1749932" cy="2605747"/>
            <a:chOff x="3152306" y="3572951"/>
            <a:chExt cx="1749932" cy="2605747"/>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5234714" y="3572951"/>
            <a:ext cx="1721686" cy="2580866"/>
            <a:chOff x="5234714" y="3572951"/>
            <a:chExt cx="1721686" cy="2580866"/>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Niet 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2" name="Groep 1">
            <a:extLst>
              <a:ext uri="{FF2B5EF4-FFF2-40B4-BE49-F238E27FC236}">
                <a16:creationId xmlns:a16="http://schemas.microsoft.com/office/drawing/2014/main" id="{DE6E529D-2DF9-4D26-81A6-2BEF502A6721}"/>
              </a:ext>
            </a:extLst>
          </p:cNvPr>
          <p:cNvGrpSpPr/>
          <p:nvPr/>
        </p:nvGrpSpPr>
        <p:grpSpPr>
          <a:xfrm>
            <a:off x="5235600" y="967204"/>
            <a:ext cx="1764055" cy="2359526"/>
            <a:chOff x="5235600" y="967204"/>
            <a:chExt cx="1764055" cy="2359526"/>
          </a:xfrm>
        </p:grpSpPr>
        <p:sp>
          <p:nvSpPr>
            <p:cNvPr id="26" name="Tekstvak 25">
              <a:hlinkClick r:id="rId8" action="ppaction://hlinksldjump"/>
              <a:extLst>
                <a:ext uri="{FF2B5EF4-FFF2-40B4-BE49-F238E27FC236}">
                  <a16:creationId xmlns:a16="http://schemas.microsoft.com/office/drawing/2014/main" id="{9A949119-9E8D-49F6-979A-F0A0A7C22873}"/>
                </a:ext>
              </a:extLst>
            </p:cNvPr>
            <p:cNvSpPr txBox="1"/>
            <p:nvPr/>
          </p:nvSpPr>
          <p:spPr>
            <a:xfrm>
              <a:off x="5277969" y="2988176"/>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Covid-19</a:t>
              </a:r>
            </a:p>
          </p:txBody>
        </p:sp>
        <p:sp>
          <p:nvSpPr>
            <p:cNvPr id="27" name="Rechthoek 26">
              <a:hlinkClick r:id="rId8" action="ppaction://hlinksldjump"/>
              <a:extLst>
                <a:ext uri="{FF2B5EF4-FFF2-40B4-BE49-F238E27FC236}">
                  <a16:creationId xmlns:a16="http://schemas.microsoft.com/office/drawing/2014/main" id="{660ECCD7-2DE0-46CF-A320-B4E2E4D08AAB}"/>
                </a:ext>
              </a:extLst>
            </p:cNvPr>
            <p:cNvSpPr/>
            <p:nvPr/>
          </p:nvSpPr>
          <p:spPr>
            <a:xfrm>
              <a:off x="5235600" y="967204"/>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hlinkClick r:id="rId8" action="ppaction://hlinksldjump"/>
              <a:extLst>
                <a:ext uri="{FF2B5EF4-FFF2-40B4-BE49-F238E27FC236}">
                  <a16:creationId xmlns:a16="http://schemas.microsoft.com/office/drawing/2014/main" id="{9BD45B92-5D1B-4406-8A34-3646F26B25E0}"/>
                </a:ext>
              </a:extLst>
            </p:cNvPr>
            <p:cNvPicPr>
              <a:picLocks/>
            </p:cNvPicPr>
            <p:nvPr/>
          </p:nvPicPr>
          <p:blipFill>
            <a:blip r:embed="rId9">
              <a:extLst>
                <a:ext uri="{837473B0-CC2E-450A-ABE3-18F120FF3D39}">
                  <a1611:picAttrSrcUrl xmlns:a1611="http://schemas.microsoft.com/office/drawing/2016/11/main" r:id="rId10"/>
                </a:ext>
              </a:extLst>
            </a:blip>
            <a:stretch>
              <a:fillRect/>
            </a:stretch>
          </p:blipFill>
          <p:spPr>
            <a:xfrm>
              <a:off x="5368047" y="1166731"/>
              <a:ext cx="1455020" cy="1489744"/>
            </a:xfrm>
            <a:prstGeom prst="rect">
              <a:avLst/>
            </a:prstGeom>
            <a:noFill/>
            <a:ln w="19050">
              <a:noFill/>
            </a:ln>
          </p:spPr>
        </p:pic>
      </p:grpSp>
      <p:grpSp>
        <p:nvGrpSpPr>
          <p:cNvPr id="10" name="Groep 9">
            <a:extLst>
              <a:ext uri="{FF2B5EF4-FFF2-40B4-BE49-F238E27FC236}">
                <a16:creationId xmlns:a16="http://schemas.microsoft.com/office/drawing/2014/main" id="{D0102E10-9F8F-4979-BF63-38F54CBB2C48}"/>
              </a:ext>
            </a:extLst>
          </p:cNvPr>
          <p:cNvGrpSpPr/>
          <p:nvPr/>
        </p:nvGrpSpPr>
        <p:grpSpPr>
          <a:xfrm>
            <a:off x="7288536" y="3546445"/>
            <a:ext cx="1722912" cy="2632253"/>
            <a:chOff x="7288536" y="3546445"/>
            <a:chExt cx="1722912" cy="2632253"/>
          </a:xfrm>
        </p:grpSpPr>
        <p:sp>
          <p:nvSpPr>
            <p:cNvPr id="30" name="Tekstvak 29">
              <a:extLst>
                <a:ext uri="{FF2B5EF4-FFF2-40B4-BE49-F238E27FC236}">
                  <a16:creationId xmlns:a16="http://schemas.microsoft.com/office/drawing/2014/main" id="{FAF95B82-A07D-4070-87B3-4EF06698321D}"/>
                </a:ext>
              </a:extLst>
            </p:cNvPr>
            <p:cNvSpPr txBox="1"/>
            <p:nvPr/>
          </p:nvSpPr>
          <p:spPr>
            <a:xfrm>
              <a:off x="7289762" y="5593923"/>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Afwijkend</a:t>
              </a:r>
            </a:p>
            <a:p>
              <a:pPr algn="ctr"/>
              <a:r>
                <a:rPr lang="nl-NL" sz="1600" b="1" dirty="0">
                  <a:latin typeface="Arial" panose="020B0604020202020204" pitchFamily="34" charset="0"/>
                  <a:cs typeface="Arial" panose="020B0604020202020204" pitchFamily="34" charset="0"/>
                </a:rPr>
                <a:t>algoritme</a:t>
              </a:r>
            </a:p>
          </p:txBody>
        </p:sp>
        <p:sp>
          <p:nvSpPr>
            <p:cNvPr id="31" name="Rechthoek 30">
              <a:hlinkClick r:id="rId11" action="ppaction://hlinksldjump"/>
              <a:extLst>
                <a:ext uri="{FF2B5EF4-FFF2-40B4-BE49-F238E27FC236}">
                  <a16:creationId xmlns:a16="http://schemas.microsoft.com/office/drawing/2014/main" id="{FF7B8CC5-077C-487F-8464-050EBAA4CAAC}"/>
                </a:ext>
              </a:extLst>
            </p:cNvPr>
            <p:cNvSpPr/>
            <p:nvPr/>
          </p:nvSpPr>
          <p:spPr>
            <a:xfrm>
              <a:off x="7288536" y="3546445"/>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11" action="ppaction://hlinksldjump"/>
              <a:extLst>
                <a:ext uri="{FF2B5EF4-FFF2-40B4-BE49-F238E27FC236}">
                  <a16:creationId xmlns:a16="http://schemas.microsoft.com/office/drawing/2014/main" id="{D52AE45B-1988-4FF0-A2A6-12BD039AC332}"/>
                </a:ext>
              </a:extLst>
            </p:cNvPr>
            <p:cNvSpPr>
              <a:spLocks noChangeAspect="1"/>
            </p:cNvSpPr>
            <p:nvPr/>
          </p:nvSpPr>
          <p:spPr>
            <a:xfrm>
              <a:off x="7618198" y="4533912"/>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11" action="ppaction://hlinksldjump"/>
              <a:extLst>
                <a:ext uri="{FF2B5EF4-FFF2-40B4-BE49-F238E27FC236}">
                  <a16:creationId xmlns:a16="http://schemas.microsoft.com/office/drawing/2014/main" id="{18FB7DFC-F1E6-46F9-A1C9-9EBD59E442A7}"/>
                </a:ext>
              </a:extLst>
            </p:cNvPr>
            <p:cNvSpPr>
              <a:spLocks noChangeAspect="1"/>
            </p:cNvSpPr>
            <p:nvPr/>
          </p:nvSpPr>
          <p:spPr>
            <a:xfrm>
              <a:off x="7618198" y="3881087"/>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11" action="ppaction://hlinksldjump"/>
              <a:extLst>
                <a:ext uri="{FF2B5EF4-FFF2-40B4-BE49-F238E27FC236}">
                  <a16:creationId xmlns:a16="http://schemas.microsoft.com/office/drawing/2014/main" id="{D829061E-D44A-4655-AC20-62FD311CCB55}"/>
                </a:ext>
              </a:extLst>
            </p:cNvPr>
            <p:cNvSpPr>
              <a:spLocks noChangeAspect="1"/>
            </p:cNvSpPr>
            <p:nvPr/>
          </p:nvSpPr>
          <p:spPr>
            <a:xfrm>
              <a:off x="7618198" y="40985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11" action="ppaction://hlinksldjump"/>
              <a:extLst>
                <a:ext uri="{FF2B5EF4-FFF2-40B4-BE49-F238E27FC236}">
                  <a16:creationId xmlns:a16="http://schemas.microsoft.com/office/drawing/2014/main" id="{72C7BA6F-EDE0-45B1-B9A2-DF0FF228A08B}"/>
                </a:ext>
              </a:extLst>
            </p:cNvPr>
            <p:cNvSpPr>
              <a:spLocks noChangeAspect="1"/>
            </p:cNvSpPr>
            <p:nvPr/>
          </p:nvSpPr>
          <p:spPr>
            <a:xfrm>
              <a:off x="7618198" y="3665107"/>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11" action="ppaction://hlinksldjump"/>
              <a:extLst>
                <a:ext uri="{FF2B5EF4-FFF2-40B4-BE49-F238E27FC236}">
                  <a16:creationId xmlns:a16="http://schemas.microsoft.com/office/drawing/2014/main" id="{3961BF36-5425-4704-879A-1DF09D56D837}"/>
                </a:ext>
              </a:extLst>
            </p:cNvPr>
            <p:cNvSpPr>
              <a:spLocks noChangeAspect="1"/>
            </p:cNvSpPr>
            <p:nvPr/>
          </p:nvSpPr>
          <p:spPr>
            <a:xfrm>
              <a:off x="7618198" y="4316043"/>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hlinkClick r:id="rId11" action="ppaction://hlinksldjump"/>
              <a:extLst>
                <a:ext uri="{FF2B5EF4-FFF2-40B4-BE49-F238E27FC236}">
                  <a16:creationId xmlns:a16="http://schemas.microsoft.com/office/drawing/2014/main" id="{93DB7263-76A3-49C9-A94C-8058C0284AB4}"/>
                </a:ext>
              </a:extLst>
            </p:cNvPr>
            <p:cNvSpPr>
              <a:spLocks noChangeAspect="1"/>
            </p:cNvSpPr>
            <p:nvPr/>
          </p:nvSpPr>
          <p:spPr>
            <a:xfrm>
              <a:off x="7618198" y="4885862"/>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11" action="ppaction://hlinksldjump"/>
              <a:extLst>
                <a:ext uri="{FF2B5EF4-FFF2-40B4-BE49-F238E27FC236}">
                  <a16:creationId xmlns:a16="http://schemas.microsoft.com/office/drawing/2014/main" id="{FA164E3B-48B3-4826-9C74-B25061508C58}"/>
                </a:ext>
              </a:extLst>
            </p:cNvPr>
            <p:cNvSpPr>
              <a:spLocks/>
            </p:cNvSpPr>
            <p:nvPr/>
          </p:nvSpPr>
          <p:spPr>
            <a:xfrm>
              <a:off x="7618198" y="5103315"/>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11" action="ppaction://hlinksldjump"/>
              <a:extLst>
                <a:ext uri="{FF2B5EF4-FFF2-40B4-BE49-F238E27FC236}">
                  <a16:creationId xmlns:a16="http://schemas.microsoft.com/office/drawing/2014/main" id="{B5612E51-4150-473D-8673-5B69E8C0B9B3}"/>
                </a:ext>
              </a:extLst>
            </p:cNvPr>
            <p:cNvSpPr/>
            <p:nvPr/>
          </p:nvSpPr>
          <p:spPr>
            <a:xfrm>
              <a:off x="8588822" y="3665107"/>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3166429" y="972176"/>
            <a:ext cx="1735809" cy="2349582"/>
            <a:chOff x="3166429" y="972176"/>
            <a:chExt cx="1735809" cy="2349582"/>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Opfrissen</a:t>
              </a:r>
            </a:p>
          </p:txBody>
        </p:sp>
        <p:pic>
          <p:nvPicPr>
            <p:cNvPr id="42" name="Afbeelding 41">
              <a:hlinkClick r:id="rId12"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3"/>
            <a:srcRect l="55259" t="-3912" r="-1552" b="-6347"/>
            <a:stretch/>
          </p:blipFill>
          <p:spPr>
            <a:xfrm>
              <a:off x="3181438" y="972176"/>
              <a:ext cx="1720800" cy="2016000"/>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1907504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EEN OPROEP?</a:t>
            </a:r>
            <a:endParaRPr lang="nl-NL" sz="2800" dirty="0"/>
          </a:p>
        </p:txBody>
      </p:sp>
      <p:pic>
        <p:nvPicPr>
          <p:cNvPr id="9" name="Afbeelding 8" descr="Afbeelding met monitor, elektronica, telefoon, scherm&#10;&#10;Automatisch gegenereerde beschrijving">
            <a:extLst>
              <a:ext uri="{FF2B5EF4-FFF2-40B4-BE49-F238E27FC236}">
                <a16:creationId xmlns:a16="http://schemas.microsoft.com/office/drawing/2014/main" id="{712484E4-612B-44DD-AB16-D36833C60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274" y="1185229"/>
            <a:ext cx="2142850" cy="4110182"/>
          </a:xfrm>
          <a:prstGeom prst="rect">
            <a:avLst/>
          </a:prstGeom>
        </p:spPr>
      </p:pic>
      <p:sp>
        <p:nvSpPr>
          <p:cNvPr id="10" name="Text Box 3">
            <a:extLst>
              <a:ext uri="{FF2B5EF4-FFF2-40B4-BE49-F238E27FC236}">
                <a16:creationId xmlns:a16="http://schemas.microsoft.com/office/drawing/2014/main" id="{6F15E49F-BBA8-4BFE-9FA1-12254F1513B9}"/>
              </a:ext>
            </a:extLst>
          </p:cNvPr>
          <p:cNvSpPr txBox="1">
            <a:spLocks noChangeArrowheads="1"/>
          </p:cNvSpPr>
          <p:nvPr/>
        </p:nvSpPr>
        <p:spPr bwMode="auto">
          <a:xfrm>
            <a:off x="6096000" y="793497"/>
            <a:ext cx="5263979" cy="4893647"/>
          </a:xfrm>
          <a:prstGeom prst="rect">
            <a:avLst/>
          </a:prstGeom>
          <a:noFill/>
          <a:ln w="9525">
            <a:noFill/>
            <a:miter lim="800000"/>
            <a:headEnd/>
            <a:tailEnd/>
          </a:ln>
        </p:spPr>
        <p:txBody>
          <a:bodyPr wrap="square" anchor="ctr" anchorCtr="0">
            <a:spAutoFit/>
          </a:bodyPr>
          <a:lstStyle/>
          <a:p>
            <a:pPr>
              <a:spcBef>
                <a:spcPts val="0"/>
              </a:spcBef>
            </a:pPr>
            <a:r>
              <a:rPr lang="en-GB" sz="2400" b="1" kern="600" dirty="0" err="1">
                <a:solidFill>
                  <a:srgbClr val="00B050"/>
                </a:solidFill>
                <a:latin typeface="Arial" panose="020B0604020202020204" pitchFamily="34" charset="0"/>
                <a:cs typeface="Arial" panose="020B0604020202020204" pitchFamily="34" charset="0"/>
              </a:rPr>
              <a:t>Accepteren</a:t>
            </a:r>
            <a:endParaRPr lang="en-GB" sz="2400" b="1" kern="600" dirty="0">
              <a:solidFill>
                <a:srgbClr val="00B050"/>
              </a:solidFill>
              <a:latin typeface="Arial" panose="020B0604020202020204" pitchFamily="34" charset="0"/>
              <a:cs typeface="Arial" panose="020B0604020202020204" pitchFamily="34" charset="0"/>
            </a:endParaRPr>
          </a:p>
          <a:p>
            <a:pPr marL="342900" indent="-342900">
              <a:spcBef>
                <a:spcPts val="0"/>
              </a:spcBef>
              <a:buFont typeface="Arial"/>
              <a:buChar char="•"/>
            </a:pPr>
            <a:r>
              <a:rPr lang="en-GB" sz="2400" kern="600" dirty="0" err="1">
                <a:latin typeface="Arial" panose="020B0604020202020204" pitchFamily="34" charset="0"/>
                <a:cs typeface="Arial" panose="020B0604020202020204" pitchFamily="34" charset="0"/>
              </a:rPr>
              <a:t>Volg</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instructies</a:t>
            </a:r>
            <a:endParaRPr lang="en-GB" sz="2400" kern="600" dirty="0">
              <a:latin typeface="Arial" panose="020B0604020202020204" pitchFamily="34" charset="0"/>
              <a:cs typeface="Arial" panose="020B0604020202020204" pitchFamily="34" charset="0"/>
            </a:endParaRPr>
          </a:p>
          <a:p>
            <a:pPr>
              <a:spcBef>
                <a:spcPts val="0"/>
              </a:spcBef>
            </a:pPr>
            <a:endParaRPr lang="en-GB" sz="2400" kern="600" dirty="0">
              <a:latin typeface="Arial" panose="020B0604020202020204" pitchFamily="34" charset="0"/>
              <a:cs typeface="Arial" panose="020B0604020202020204" pitchFamily="34" charset="0"/>
            </a:endParaRPr>
          </a:p>
          <a:p>
            <a:pPr marL="342900" indent="-342900">
              <a:spcBef>
                <a:spcPts val="0"/>
              </a:spcBef>
              <a:buFont typeface="Arial"/>
              <a:buChar char="•"/>
            </a:pPr>
            <a:r>
              <a:rPr lang="en-GB" sz="2400" kern="600" dirty="0">
                <a:latin typeface="Arial" panose="020B0604020202020204" pitchFamily="34" charset="0"/>
                <a:cs typeface="Arial" panose="020B0604020202020204" pitchFamily="34" charset="0"/>
              </a:rPr>
              <a:t>Ook </a:t>
            </a:r>
            <a:r>
              <a:rPr lang="en-GB" sz="2400" kern="600" dirty="0" err="1">
                <a:latin typeface="Arial" panose="020B0604020202020204" pitchFamily="34" charset="0"/>
                <a:cs typeface="Arial" panose="020B0604020202020204" pitchFamily="34" charset="0"/>
              </a:rPr>
              <a:t>als</a:t>
            </a:r>
            <a:r>
              <a:rPr lang="en-GB" sz="2400" kern="600" dirty="0">
                <a:latin typeface="Arial" panose="020B0604020202020204" pitchFamily="34" charset="0"/>
                <a:cs typeface="Arial" panose="020B0604020202020204" pitchFamily="34" charset="0"/>
              </a:rPr>
              <a:t> u al </a:t>
            </a:r>
            <a:r>
              <a:rPr lang="en-GB" sz="2400" kern="600" dirty="0" err="1">
                <a:latin typeface="Arial" panose="020B0604020202020204" pitchFamily="34" charset="0"/>
                <a:cs typeface="Arial" panose="020B0604020202020204" pitchFamily="34" charset="0"/>
              </a:rPr>
              <a:t>sirenes</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hoort</a:t>
            </a:r>
            <a:endParaRPr lang="en-GB" sz="2400" kern="600" dirty="0">
              <a:latin typeface="Arial" panose="020B0604020202020204" pitchFamily="34" charset="0"/>
              <a:cs typeface="Arial" panose="020B0604020202020204" pitchFamily="34" charset="0"/>
            </a:endParaRPr>
          </a:p>
          <a:p>
            <a:pPr>
              <a:spcBef>
                <a:spcPts val="0"/>
              </a:spcBef>
            </a:pPr>
            <a:endParaRPr lang="en-GB" sz="2400" b="1" kern="600" dirty="0">
              <a:solidFill>
                <a:srgbClr val="FF0000"/>
              </a:solidFill>
              <a:latin typeface="Arial" panose="020B0604020202020204" pitchFamily="34" charset="0"/>
              <a:cs typeface="Arial" panose="020B0604020202020204" pitchFamily="34" charset="0"/>
            </a:endParaRPr>
          </a:p>
          <a:p>
            <a:pPr>
              <a:spcBef>
                <a:spcPts val="0"/>
              </a:spcBef>
            </a:pPr>
            <a:endParaRPr lang="en-GB" sz="2400" b="1" kern="600" dirty="0">
              <a:solidFill>
                <a:srgbClr val="FF0000"/>
              </a:solidFill>
              <a:latin typeface="Arial" panose="020B0604020202020204" pitchFamily="34" charset="0"/>
              <a:cs typeface="Arial" panose="020B0604020202020204" pitchFamily="34" charset="0"/>
            </a:endParaRPr>
          </a:p>
          <a:p>
            <a:pPr>
              <a:spcBef>
                <a:spcPts val="0"/>
              </a:spcBef>
            </a:pPr>
            <a:r>
              <a:rPr lang="en-GB" sz="2400" b="1" kern="600" dirty="0" err="1">
                <a:solidFill>
                  <a:srgbClr val="FF0000"/>
                </a:solidFill>
                <a:latin typeface="Arial" panose="020B0604020202020204" pitchFamily="34" charset="0"/>
                <a:cs typeface="Arial" panose="020B0604020202020204" pitchFamily="34" charset="0"/>
              </a:rPr>
              <a:t>Afwijzen</a:t>
            </a:r>
            <a:endParaRPr lang="en-GB" sz="2400" b="1" kern="600" dirty="0">
              <a:solidFill>
                <a:srgbClr val="FF0000"/>
              </a:solidFill>
              <a:latin typeface="Arial" panose="020B0604020202020204" pitchFamily="34" charset="0"/>
              <a:cs typeface="Arial" panose="020B0604020202020204" pitchFamily="34" charset="0"/>
            </a:endParaRPr>
          </a:p>
          <a:p>
            <a:pPr marL="342900" indent="-342900">
              <a:spcBef>
                <a:spcPts val="0"/>
              </a:spcBef>
              <a:buFont typeface="Arial"/>
              <a:buChar char="•"/>
            </a:pPr>
            <a:r>
              <a:rPr lang="en-GB" sz="2400" kern="600" dirty="0" err="1">
                <a:latin typeface="Arial" panose="020B0604020202020204" pitchFamily="34" charset="0"/>
                <a:cs typeface="Arial" panose="020B0604020202020204" pitchFamily="34" charset="0"/>
              </a:rPr>
              <a:t>Wanneer</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uw</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veiligheid</a:t>
            </a:r>
            <a:r>
              <a:rPr lang="en-GB" sz="2400" kern="600" dirty="0">
                <a:latin typeface="Arial" panose="020B0604020202020204" pitchFamily="34" charset="0"/>
                <a:cs typeface="Arial" panose="020B0604020202020204" pitchFamily="34" charset="0"/>
              </a:rPr>
              <a:t> of die van </a:t>
            </a:r>
            <a:r>
              <a:rPr lang="en-GB" sz="2400" kern="600" dirty="0" err="1">
                <a:latin typeface="Arial" panose="020B0604020202020204" pitchFamily="34" charset="0"/>
                <a:cs typeface="Arial" panose="020B0604020202020204" pitchFamily="34" charset="0"/>
              </a:rPr>
              <a:t>degene</a:t>
            </a:r>
            <a:r>
              <a:rPr lang="en-GB" sz="2400" kern="600" dirty="0">
                <a:latin typeface="Arial" panose="020B0604020202020204" pitchFamily="34" charset="0"/>
                <a:cs typeface="Arial" panose="020B0604020202020204" pitchFamily="34" charset="0"/>
              </a:rPr>
              <a:t> die u </a:t>
            </a:r>
            <a:r>
              <a:rPr lang="en-GB" sz="2400" kern="600" dirty="0" err="1">
                <a:latin typeface="Arial" panose="020B0604020202020204" pitchFamily="34" charset="0"/>
                <a:cs typeface="Arial" panose="020B0604020202020204" pitchFamily="34" charset="0"/>
              </a:rPr>
              <a:t>achterlaat</a:t>
            </a:r>
            <a:r>
              <a:rPr lang="en-GB" sz="2400" kern="600" dirty="0">
                <a:latin typeface="Arial" panose="020B0604020202020204" pitchFamily="34" charset="0"/>
                <a:cs typeface="Arial" panose="020B0604020202020204" pitchFamily="34" charset="0"/>
              </a:rPr>
              <a:t> in het </a:t>
            </a:r>
            <a:r>
              <a:rPr lang="en-GB" sz="2400" kern="600" dirty="0" err="1">
                <a:latin typeface="Arial" panose="020B0604020202020204" pitchFamily="34" charset="0"/>
                <a:cs typeface="Arial" panose="020B0604020202020204" pitchFamily="34" charset="0"/>
              </a:rPr>
              <a:t>geding</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komt</a:t>
            </a:r>
            <a:endParaRPr lang="en-GB" sz="2400" kern="600" dirty="0">
              <a:latin typeface="Arial" panose="020B0604020202020204" pitchFamily="34" charset="0"/>
              <a:cs typeface="Arial" panose="020B0604020202020204" pitchFamily="34" charset="0"/>
            </a:endParaRPr>
          </a:p>
          <a:p>
            <a:pPr>
              <a:spcBef>
                <a:spcPts val="0"/>
              </a:spcBef>
            </a:pPr>
            <a:endParaRPr lang="en-GB" sz="2400" kern="600" dirty="0">
              <a:latin typeface="Arial" panose="020B0604020202020204" pitchFamily="34" charset="0"/>
              <a:cs typeface="Arial" panose="020B0604020202020204" pitchFamily="34" charset="0"/>
            </a:endParaRPr>
          </a:p>
          <a:p>
            <a:pPr marL="342900" indent="-342900">
              <a:spcBef>
                <a:spcPts val="0"/>
              </a:spcBef>
              <a:buFont typeface="Arial"/>
              <a:buChar char="•"/>
            </a:pPr>
            <a:r>
              <a:rPr lang="en-GB" sz="2400" kern="600" dirty="0" err="1">
                <a:latin typeface="Arial" panose="020B0604020202020204" pitchFamily="34" charset="0"/>
                <a:cs typeface="Arial" panose="020B0604020202020204" pitchFamily="34" charset="0"/>
              </a:rPr>
              <a:t>Als</a:t>
            </a:r>
            <a:r>
              <a:rPr lang="en-GB" sz="2400" kern="600" dirty="0">
                <a:latin typeface="Arial" panose="020B0604020202020204" pitchFamily="34" charset="0"/>
                <a:cs typeface="Arial" panose="020B0604020202020204" pitchFamily="34" charset="0"/>
              </a:rPr>
              <a:t> u op </a:t>
            </a:r>
            <a:r>
              <a:rPr lang="en-GB" sz="2400" u="sng" kern="600" dirty="0" err="1">
                <a:latin typeface="Arial" panose="020B0604020202020204" pitchFamily="34" charset="0"/>
                <a:cs typeface="Arial" panose="020B0604020202020204" pitchFamily="34" charset="0"/>
              </a:rPr>
              <a:t>dat</a:t>
            </a:r>
            <a:r>
              <a:rPr lang="en-GB" sz="2400" kern="600" dirty="0">
                <a:latin typeface="Arial" panose="020B0604020202020204" pitchFamily="34" charset="0"/>
                <a:cs typeface="Arial" panose="020B0604020202020204" pitchFamily="34" charset="0"/>
              </a:rPr>
              <a:t> moment </a:t>
            </a:r>
            <a:r>
              <a:rPr lang="en-GB" sz="2400" kern="600" dirty="0" err="1">
                <a:latin typeface="Arial" panose="020B0604020202020204" pitchFamily="34" charset="0"/>
                <a:cs typeface="Arial" panose="020B0604020202020204" pitchFamily="34" charset="0"/>
              </a:rPr>
              <a:t>niet</a:t>
            </a:r>
            <a:r>
              <a:rPr lang="en-GB" sz="2400" kern="600" dirty="0">
                <a:latin typeface="Arial" panose="020B0604020202020204" pitchFamily="34" charset="0"/>
                <a:cs typeface="Arial" panose="020B0604020202020204" pitchFamily="34" charset="0"/>
              </a:rPr>
              <a:t> in </a:t>
            </a:r>
            <a:r>
              <a:rPr lang="en-GB" sz="2400" kern="600" dirty="0" err="1">
                <a:latin typeface="Arial" panose="020B0604020202020204" pitchFamily="34" charset="0"/>
                <a:cs typeface="Arial" panose="020B0604020202020204" pitchFamily="34" charset="0"/>
              </a:rPr>
              <a:t>staat</a:t>
            </a:r>
            <a:r>
              <a:rPr lang="en-GB" sz="2400" kern="600" dirty="0">
                <a:latin typeface="Arial" panose="020B0604020202020204" pitchFamily="34" charset="0"/>
                <a:cs typeface="Arial" panose="020B0604020202020204" pitchFamily="34" charset="0"/>
              </a:rPr>
              <a:t> bent om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reanimeren</a:t>
            </a:r>
            <a:endParaRPr lang="en-GB" sz="2400" kern="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619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AED HALEN</a:t>
            </a:r>
            <a:endParaRPr lang="nl-NL" sz="2800" dirty="0"/>
          </a:p>
        </p:txBody>
      </p:sp>
      <p:grpSp>
        <p:nvGrpSpPr>
          <p:cNvPr id="16" name="Groep 15">
            <a:extLst>
              <a:ext uri="{FF2B5EF4-FFF2-40B4-BE49-F238E27FC236}">
                <a16:creationId xmlns:a16="http://schemas.microsoft.com/office/drawing/2014/main" id="{8A6088EB-7155-4B14-991D-D81F029EDB4A}"/>
              </a:ext>
            </a:extLst>
          </p:cNvPr>
          <p:cNvGrpSpPr/>
          <p:nvPr/>
        </p:nvGrpSpPr>
        <p:grpSpPr>
          <a:xfrm>
            <a:off x="2124997" y="847571"/>
            <a:ext cx="7942005" cy="5162858"/>
            <a:chOff x="2124997" y="847571"/>
            <a:chExt cx="7942005" cy="5162858"/>
          </a:xfrm>
        </p:grpSpPr>
        <p:pic>
          <p:nvPicPr>
            <p:cNvPr id="5" name="Afbeelding 4" descr="Afbeelding met monitor, schermafbeelding, telefoon, elektronica&#10;&#10;Automatisch gegenereerde beschrijving">
              <a:extLst>
                <a:ext uri="{FF2B5EF4-FFF2-40B4-BE49-F238E27FC236}">
                  <a16:creationId xmlns:a16="http://schemas.microsoft.com/office/drawing/2014/main" id="{40A06B07-34E6-4AE4-A01F-70F39BA971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602" y="847571"/>
              <a:ext cx="1807164" cy="3466305"/>
            </a:xfrm>
            <a:prstGeom prst="rect">
              <a:avLst/>
            </a:prstGeom>
          </p:spPr>
        </p:pic>
        <p:pic>
          <p:nvPicPr>
            <p:cNvPr id="6" name="Afbeelding 5" descr="Afbeelding met monitor, schermafbeelding&#10;&#10;Automatisch gegenereerde beschrijving">
              <a:extLst>
                <a:ext uri="{FF2B5EF4-FFF2-40B4-BE49-F238E27FC236}">
                  <a16:creationId xmlns:a16="http://schemas.microsoft.com/office/drawing/2014/main" id="{3C28D9EC-9ABB-421B-9E39-3536551B0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838" y="847572"/>
              <a:ext cx="1807164" cy="3466304"/>
            </a:xfrm>
            <a:prstGeom prst="rect">
              <a:avLst/>
            </a:prstGeom>
          </p:spPr>
        </p:pic>
        <p:pic>
          <p:nvPicPr>
            <p:cNvPr id="7" name="Afbeelding 6" descr="Afbeelding met monitor, schermafbeelding, telefoon, elektronica&#10;&#10;Automatisch gegenereerde beschrijving">
              <a:extLst>
                <a:ext uri="{FF2B5EF4-FFF2-40B4-BE49-F238E27FC236}">
                  <a16:creationId xmlns:a16="http://schemas.microsoft.com/office/drawing/2014/main" id="{86C918D6-39C4-4861-B9EC-F8F2F51C45B1}"/>
                </a:ext>
              </a:extLst>
            </p:cNvPr>
            <p:cNvPicPr>
              <a:picLocks noChangeAspect="1"/>
            </p:cNvPicPr>
            <p:nvPr/>
          </p:nvPicPr>
          <p:blipFill rotWithShape="1">
            <a:blip r:embed="rId4">
              <a:extLst>
                <a:ext uri="{28A0092B-C50C-407E-A947-70E740481C1C}">
                  <a14:useLocalDpi xmlns:a14="http://schemas.microsoft.com/office/drawing/2010/main" val="0"/>
                </a:ext>
              </a:extLst>
            </a:blip>
            <a:srcRect l="3154" t="82131" r="47076" b="7160"/>
            <a:stretch/>
          </p:blipFill>
          <p:spPr>
            <a:xfrm>
              <a:off x="2335291" y="4529252"/>
              <a:ext cx="3588949" cy="1481177"/>
            </a:xfrm>
            <a:prstGeom prst="ellipse">
              <a:avLst/>
            </a:prstGeom>
          </p:spPr>
        </p:pic>
        <p:cxnSp>
          <p:nvCxnSpPr>
            <p:cNvPr id="8" name="Rechte verbindingslijn met pijl 7">
              <a:extLst>
                <a:ext uri="{FF2B5EF4-FFF2-40B4-BE49-F238E27FC236}">
                  <a16:creationId xmlns:a16="http://schemas.microsoft.com/office/drawing/2014/main" id="{3E9C5F01-F178-4E09-8F82-2E22137371D3}"/>
                </a:ext>
              </a:extLst>
            </p:cNvPr>
            <p:cNvCxnSpPr>
              <a:cxnSpLocks/>
            </p:cNvCxnSpPr>
            <p:nvPr/>
          </p:nvCxnSpPr>
          <p:spPr>
            <a:xfrm>
              <a:off x="3016306" y="4182889"/>
              <a:ext cx="209878" cy="6927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CF632B8E-C178-4F78-911D-79E79FC52462}"/>
                </a:ext>
              </a:extLst>
            </p:cNvPr>
            <p:cNvCxnSpPr>
              <a:cxnSpLocks/>
            </p:cNvCxnSpPr>
            <p:nvPr/>
          </p:nvCxnSpPr>
          <p:spPr>
            <a:xfrm>
              <a:off x="4187254" y="2584003"/>
              <a:ext cx="1049035"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324B3DF9-B88D-4E07-8943-F86CCB9A3AFC}"/>
                </a:ext>
              </a:extLst>
            </p:cNvPr>
            <p:cNvCxnSpPr>
              <a:cxnSpLocks/>
            </p:cNvCxnSpPr>
            <p:nvPr/>
          </p:nvCxnSpPr>
          <p:spPr>
            <a:xfrm>
              <a:off x="7095827" y="2580722"/>
              <a:ext cx="1049035"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Ovaal 13">
              <a:extLst>
                <a:ext uri="{FF2B5EF4-FFF2-40B4-BE49-F238E27FC236}">
                  <a16:creationId xmlns:a16="http://schemas.microsoft.com/office/drawing/2014/main" id="{443BF789-C225-4203-84FB-84AF2D33E48A}"/>
                </a:ext>
              </a:extLst>
            </p:cNvPr>
            <p:cNvSpPr/>
            <p:nvPr/>
          </p:nvSpPr>
          <p:spPr>
            <a:xfrm>
              <a:off x="2124997" y="3490162"/>
              <a:ext cx="1468582" cy="6927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3D1F573F-0B44-474E-BBAA-1F92ABD0D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2521" y="1440670"/>
              <a:ext cx="1687074" cy="2559596"/>
            </a:xfrm>
            <a:prstGeom prst="rect">
              <a:avLst/>
            </a:prstGeom>
          </p:spPr>
        </p:pic>
      </p:grpSp>
    </p:spTree>
    <p:extLst>
      <p:ext uri="{BB962C8B-B14F-4D97-AF65-F5344CB8AC3E}">
        <p14:creationId xmlns:p14="http://schemas.microsoft.com/office/powerpoint/2010/main" val="2036623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MAAK JEZELF BEKEND</a:t>
            </a:r>
            <a:endParaRPr lang="nl-NL" sz="2800" dirty="0"/>
          </a:p>
        </p:txBody>
      </p:sp>
      <p:pic>
        <p:nvPicPr>
          <p:cNvPr id="9" name="Afbeelding 8">
            <a:extLst>
              <a:ext uri="{FF2B5EF4-FFF2-40B4-BE49-F238E27FC236}">
                <a16:creationId xmlns:a16="http://schemas.microsoft.com/office/drawing/2014/main" id="{0BA90E1B-FFD2-4307-8938-8A5CDB8A8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16" y="1650756"/>
            <a:ext cx="5253765" cy="3556487"/>
          </a:xfrm>
          <a:prstGeom prst="rect">
            <a:avLst/>
          </a:prstGeom>
        </p:spPr>
      </p:pic>
      <p:sp>
        <p:nvSpPr>
          <p:cNvPr id="15" name="Text Box 3">
            <a:extLst>
              <a:ext uri="{FF2B5EF4-FFF2-40B4-BE49-F238E27FC236}">
                <a16:creationId xmlns:a16="http://schemas.microsoft.com/office/drawing/2014/main" id="{09AD7887-6B3C-42F3-B956-0A27D3B8410A}"/>
              </a:ext>
            </a:extLst>
          </p:cNvPr>
          <p:cNvSpPr txBox="1">
            <a:spLocks noChangeArrowheads="1"/>
          </p:cNvSpPr>
          <p:nvPr/>
        </p:nvSpPr>
        <p:spPr bwMode="auto">
          <a:xfrm>
            <a:off x="6096000" y="2673342"/>
            <a:ext cx="5062117" cy="1354217"/>
          </a:xfrm>
          <a:prstGeom prst="rect">
            <a:avLst/>
          </a:prstGeom>
          <a:noFill/>
          <a:ln w="9525">
            <a:noFill/>
            <a:miter lim="800000"/>
            <a:headEnd/>
            <a:tailEnd/>
          </a:ln>
        </p:spPr>
        <p:txBody>
          <a:bodyPr wrap="square" anchor="ctr" anchorCtr="0">
            <a:spAutoFit/>
          </a:bodyPr>
          <a:lstStyle/>
          <a:p>
            <a:pPr marL="342900" indent="-342900">
              <a:spcBef>
                <a:spcPts val="0"/>
              </a:spcBef>
              <a:spcAft>
                <a:spcPts val="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Stel</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uzelf</a:t>
            </a:r>
            <a:r>
              <a:rPr lang="en-GB" sz="2400" kern="600" dirty="0">
                <a:latin typeface="Arial" panose="020B0604020202020204" pitchFamily="34" charset="0"/>
                <a:cs typeface="Arial" panose="020B0604020202020204" pitchFamily="34" charset="0"/>
              </a:rPr>
              <a:t> voor </a:t>
            </a:r>
            <a:r>
              <a:rPr lang="en-GB" sz="2400" kern="600" dirty="0" err="1">
                <a:latin typeface="Arial" panose="020B0604020202020204" pitchFamily="34" charset="0"/>
                <a:cs typeface="Arial" panose="020B0604020202020204" pitchFamily="34" charset="0"/>
              </a:rPr>
              <a:t>als</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hulpverlener</a:t>
            </a:r>
            <a:endParaRPr lang="en-GB" sz="2400" kern="600" dirty="0">
              <a:latin typeface="Arial" panose="020B0604020202020204" pitchFamily="34" charset="0"/>
              <a:cs typeface="Arial" panose="020B0604020202020204" pitchFamily="34" charset="0"/>
            </a:endParaRPr>
          </a:p>
          <a:p>
            <a:pPr>
              <a:spcBef>
                <a:spcPts val="0"/>
              </a:spcBef>
              <a:spcAft>
                <a:spcPts val="600"/>
              </a:spcAft>
            </a:pPr>
            <a:endParaRPr lang="en-GB" sz="2400" kern="600" dirty="0">
              <a:latin typeface="Arial" panose="020B0604020202020204" pitchFamily="34" charset="0"/>
              <a:cs typeface="Arial" panose="020B0604020202020204" pitchFamily="34" charset="0"/>
            </a:endParaRPr>
          </a:p>
          <a:p>
            <a:pPr marL="342900" indent="-342900">
              <a:spcBef>
                <a:spcPts val="0"/>
              </a:spcBef>
              <a:spcAft>
                <a:spcPts val="6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Draag</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eventueel</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hesje</a:t>
            </a:r>
            <a:endParaRPr lang="en-GB" sz="2400" kern="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335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97842" y="252000"/>
            <a:ext cx="7196313"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ZORG VOOR EEN GOEDE WERKPLEK</a:t>
            </a:r>
            <a:endParaRPr lang="nl-NL" sz="2800" dirty="0"/>
          </a:p>
        </p:txBody>
      </p:sp>
      <p:pic>
        <p:nvPicPr>
          <p:cNvPr id="4" name="Afbeelding 3">
            <a:extLst>
              <a:ext uri="{FF2B5EF4-FFF2-40B4-BE49-F238E27FC236}">
                <a16:creationId xmlns:a16="http://schemas.microsoft.com/office/drawing/2014/main" id="{38A77953-C63E-495F-B1F1-EA24D018E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659" y="669400"/>
            <a:ext cx="7522681" cy="5519200"/>
          </a:xfrm>
          <a:prstGeom prst="rect">
            <a:avLst/>
          </a:prstGeom>
        </p:spPr>
      </p:pic>
    </p:spTree>
    <p:extLst>
      <p:ext uri="{BB962C8B-B14F-4D97-AF65-F5344CB8AC3E}">
        <p14:creationId xmlns:p14="http://schemas.microsoft.com/office/powerpoint/2010/main" val="392579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ALS EEN REANIMATIE AL IS OPGESTART</a:t>
            </a:r>
            <a:endParaRPr lang="nl-NL" sz="2800" dirty="0"/>
          </a:p>
        </p:txBody>
      </p:sp>
      <p:pic>
        <p:nvPicPr>
          <p:cNvPr id="9" name="Afbeelding 8">
            <a:extLst>
              <a:ext uri="{FF2B5EF4-FFF2-40B4-BE49-F238E27FC236}">
                <a16:creationId xmlns:a16="http://schemas.microsoft.com/office/drawing/2014/main" id="{0BA90E1B-FFD2-4307-8938-8A5CDB8A8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16" y="1650756"/>
            <a:ext cx="5253765" cy="3556487"/>
          </a:xfrm>
          <a:prstGeom prst="rect">
            <a:avLst/>
          </a:prstGeom>
        </p:spPr>
      </p:pic>
      <p:sp>
        <p:nvSpPr>
          <p:cNvPr id="5" name="Text Box 3">
            <a:extLst>
              <a:ext uri="{FF2B5EF4-FFF2-40B4-BE49-F238E27FC236}">
                <a16:creationId xmlns:a16="http://schemas.microsoft.com/office/drawing/2014/main" id="{967B6EBA-3E6A-407F-A35E-81C849D7192A}"/>
              </a:ext>
            </a:extLst>
          </p:cNvPr>
          <p:cNvSpPr txBox="1">
            <a:spLocks noChangeArrowheads="1"/>
          </p:cNvSpPr>
          <p:nvPr/>
        </p:nvSpPr>
        <p:spPr bwMode="auto">
          <a:xfrm>
            <a:off x="5675581" y="1707013"/>
            <a:ext cx="6094603" cy="3000821"/>
          </a:xfrm>
          <a:prstGeom prst="rect">
            <a:avLst/>
          </a:prstGeom>
          <a:noFill/>
          <a:ln w="9525">
            <a:noFill/>
            <a:miter lim="800000"/>
            <a:headEnd/>
            <a:tailEnd/>
          </a:ln>
        </p:spPr>
        <p:txBody>
          <a:bodyPr wrap="square" anchor="ctr" anchorCtr="0">
            <a:spAutoFit/>
          </a:bodyPr>
          <a:lstStyle/>
          <a:p>
            <a:pPr marL="342900" indent="-342900">
              <a:spcBef>
                <a:spcPts val="0"/>
              </a:spcBef>
              <a:spcAft>
                <a:spcPts val="18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Sluit</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AED </a:t>
            </a:r>
            <a:r>
              <a:rPr lang="en-GB" sz="2400" kern="600" dirty="0" err="1">
                <a:latin typeface="Arial" panose="020B0604020202020204" pitchFamily="34" charset="0"/>
                <a:cs typeface="Arial" panose="020B0604020202020204" pitchFamily="34" charset="0"/>
              </a:rPr>
              <a:t>aan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terwijl</a:t>
            </a:r>
            <a:r>
              <a:rPr lang="en-GB" sz="2400" kern="600" dirty="0">
                <a:latin typeface="Arial" panose="020B0604020202020204" pitchFamily="34" charset="0"/>
                <a:cs typeface="Arial" panose="020B0604020202020204" pitchFamily="34" charset="0"/>
              </a:rPr>
              <a:t> de </a:t>
            </a:r>
            <a:r>
              <a:rPr lang="en-GB" sz="2400" kern="600" dirty="0" err="1">
                <a:latin typeface="Arial" panose="020B0604020202020204" pitchFamily="34" charset="0"/>
                <a:cs typeface="Arial" panose="020B0604020202020204" pitchFamily="34" charset="0"/>
              </a:rPr>
              <a:t>omstander</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doorgaat</a:t>
            </a:r>
            <a:r>
              <a:rPr lang="en-GB" sz="2400" kern="600" dirty="0">
                <a:latin typeface="Arial" panose="020B0604020202020204" pitchFamily="34" charset="0"/>
                <a:cs typeface="Arial" panose="020B0604020202020204" pitchFamily="34" charset="0"/>
              </a:rPr>
              <a:t> met BLS.</a:t>
            </a:r>
          </a:p>
          <a:p>
            <a:pPr marL="342900" indent="-342900">
              <a:spcBef>
                <a:spcPts val="0"/>
              </a:spcBef>
              <a:spcAft>
                <a:spcPts val="1800"/>
              </a:spcAft>
              <a:buFont typeface="Arial" panose="020B0604020202020204" pitchFamily="34" charset="0"/>
              <a:buChar char="•"/>
            </a:pPr>
            <a:r>
              <a:rPr lang="en-GB" sz="2400" kern="600" dirty="0">
                <a:latin typeface="Arial" panose="020B0604020202020204" pitchFamily="34" charset="0"/>
                <a:cs typeface="Arial" panose="020B0604020202020204" pitchFamily="34" charset="0"/>
              </a:rPr>
              <a:t>Neem </a:t>
            </a:r>
            <a:r>
              <a:rPr lang="en-GB" sz="2400" kern="600" dirty="0" err="1">
                <a:latin typeface="Arial" panose="020B0604020202020204" pitchFamily="34" charset="0"/>
                <a:cs typeface="Arial" panose="020B0604020202020204" pitchFamily="34" charset="0"/>
              </a:rPr>
              <a:t>eventueel</a:t>
            </a:r>
            <a:r>
              <a:rPr lang="en-GB" sz="2400" kern="600" dirty="0">
                <a:latin typeface="Arial" panose="020B0604020202020204" pitchFamily="34" charset="0"/>
                <a:cs typeface="Arial" panose="020B0604020202020204" pitchFamily="34" charset="0"/>
              </a:rPr>
              <a:t> de BLS over </a:t>
            </a:r>
            <a:r>
              <a:rPr lang="en-GB" sz="2400" kern="600" dirty="0" err="1">
                <a:latin typeface="Arial" panose="020B0604020202020204" pitchFamily="34" charset="0"/>
                <a:cs typeface="Arial" panose="020B0604020202020204" pitchFamily="34" charset="0"/>
              </a:rPr>
              <a:t>indien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nog</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geen</a:t>
            </a:r>
            <a:r>
              <a:rPr lang="en-GB" sz="2400" kern="600" dirty="0">
                <a:latin typeface="Arial" panose="020B0604020202020204" pitchFamily="34" charset="0"/>
                <a:cs typeface="Arial" panose="020B0604020202020204" pitchFamily="34" charset="0"/>
              </a:rPr>
              <a:t> AED </a:t>
            </a:r>
            <a:r>
              <a:rPr lang="en-GB" sz="2400" kern="600" dirty="0" err="1">
                <a:latin typeface="Arial" panose="020B0604020202020204" pitchFamily="34" charset="0"/>
                <a:cs typeface="Arial" panose="020B0604020202020204" pitchFamily="34" charset="0"/>
              </a:rPr>
              <a:t>beschikbaar</a:t>
            </a:r>
            <a:r>
              <a:rPr lang="en-GB" sz="2400" kern="600" dirty="0">
                <a:latin typeface="Arial" panose="020B0604020202020204" pitchFamily="34" charset="0"/>
                <a:cs typeface="Arial" panose="020B0604020202020204" pitchFamily="34" charset="0"/>
              </a:rPr>
              <a:t> is.</a:t>
            </a:r>
          </a:p>
          <a:p>
            <a:pPr marL="342900" indent="-342900">
              <a:spcBef>
                <a:spcPts val="0"/>
              </a:spcBef>
              <a:spcAft>
                <a:spcPts val="18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Wissel</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iedere</a:t>
            </a:r>
            <a:r>
              <a:rPr lang="en-GB" sz="2400" kern="600" dirty="0">
                <a:latin typeface="Arial" panose="020B0604020202020204" pitchFamily="34" charset="0"/>
                <a:cs typeface="Arial" panose="020B0604020202020204" pitchFamily="34" charset="0"/>
              </a:rPr>
              <a:t> 2 </a:t>
            </a:r>
            <a:r>
              <a:rPr lang="en-GB" sz="2400" kern="600" dirty="0" err="1">
                <a:latin typeface="Arial" panose="020B0604020202020204" pitchFamily="34" charset="0"/>
                <a:cs typeface="Arial" panose="020B0604020202020204" pitchFamily="34" charset="0"/>
              </a:rPr>
              <a:t>minuten</a:t>
            </a:r>
            <a:r>
              <a:rPr lang="en-GB" sz="2400" kern="600" dirty="0">
                <a:latin typeface="Arial" panose="020B0604020202020204" pitchFamily="34" charset="0"/>
                <a:cs typeface="Arial" panose="020B0604020202020204" pitchFamily="34" charset="0"/>
              </a:rPr>
              <a:t>.</a:t>
            </a:r>
          </a:p>
          <a:p>
            <a:pPr marL="342900" indent="-342900">
              <a:spcBef>
                <a:spcPts val="0"/>
              </a:spcBef>
              <a:spcAft>
                <a:spcPts val="1800"/>
              </a:spcAft>
              <a:buFont typeface="Arial" panose="020B0604020202020204" pitchFamily="34" charset="0"/>
              <a:buChar char="•"/>
            </a:pPr>
            <a:r>
              <a:rPr lang="en-GB" sz="2400" kern="600" dirty="0">
                <a:latin typeface="Arial" panose="020B0604020202020204" pitchFamily="34" charset="0"/>
                <a:cs typeface="Arial" panose="020B0604020202020204" pitchFamily="34" charset="0"/>
              </a:rPr>
              <a:t>Stem </a:t>
            </a:r>
            <a:r>
              <a:rPr lang="en-GB" sz="2400" kern="600" dirty="0" err="1">
                <a:latin typeface="Arial" panose="020B0604020202020204" pitchFamily="34" charset="0"/>
                <a:cs typeface="Arial" panose="020B0604020202020204" pitchFamily="34" charset="0"/>
              </a:rPr>
              <a:t>af</a:t>
            </a:r>
            <a:r>
              <a:rPr lang="en-GB" sz="2400" kern="600" dirty="0">
                <a:latin typeface="Arial" panose="020B0604020202020204" pitchFamily="34" charset="0"/>
                <a:cs typeface="Arial" panose="020B0604020202020204" pitchFamily="34" charset="0"/>
              </a:rPr>
              <a:t> met </a:t>
            </a:r>
            <a:r>
              <a:rPr lang="en-GB" sz="2400" kern="600" dirty="0" err="1">
                <a:latin typeface="Arial" panose="020B0604020202020204" pitchFamily="34" charset="0"/>
                <a:cs typeface="Arial" panose="020B0604020202020204" pitchFamily="34" charset="0"/>
              </a:rPr>
              <a:t>andere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hulpverleners</a:t>
            </a:r>
            <a:r>
              <a:rPr lang="en-GB" sz="2400" kern="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29035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WERK SAMEN MET ELKAAR</a:t>
            </a:r>
            <a:endParaRPr lang="nl-NL" sz="2800" dirty="0"/>
          </a:p>
        </p:txBody>
      </p:sp>
      <p:pic>
        <p:nvPicPr>
          <p:cNvPr id="4" name="Afbeelding 3">
            <a:extLst>
              <a:ext uri="{FF2B5EF4-FFF2-40B4-BE49-F238E27FC236}">
                <a16:creationId xmlns:a16="http://schemas.microsoft.com/office/drawing/2014/main" id="{2F7D7BD5-4771-4D58-B78A-64EAE0790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6590"/>
            <a:ext cx="5535655" cy="4044820"/>
          </a:xfrm>
          <a:prstGeom prst="rect">
            <a:avLst/>
          </a:prstGeom>
        </p:spPr>
      </p:pic>
      <p:sp>
        <p:nvSpPr>
          <p:cNvPr id="7" name="Text Box 3">
            <a:extLst>
              <a:ext uri="{FF2B5EF4-FFF2-40B4-BE49-F238E27FC236}">
                <a16:creationId xmlns:a16="http://schemas.microsoft.com/office/drawing/2014/main" id="{5F643F5E-80C9-414B-96AA-36118EC6C00C}"/>
              </a:ext>
            </a:extLst>
          </p:cNvPr>
          <p:cNvSpPr txBox="1"/>
          <p:nvPr/>
        </p:nvSpPr>
        <p:spPr>
          <a:xfrm>
            <a:off x="6095999" y="2336393"/>
            <a:ext cx="4033135" cy="2185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600"/>
              </a:spcBef>
              <a:buSzPct val="100000"/>
              <a:buFont typeface="Arial"/>
              <a:buChar char="•"/>
              <a:defRPr sz="2400"/>
            </a:pPr>
            <a:r>
              <a:rPr sz="2400" dirty="0" err="1">
                <a:latin typeface="Arial" panose="020B0604020202020204" pitchFamily="34" charset="0"/>
                <a:cs typeface="Arial" panose="020B0604020202020204" pitchFamily="34" charset="0"/>
              </a:rPr>
              <a:t>Leiderschap</a:t>
            </a:r>
            <a:r>
              <a:rPr sz="2400" dirty="0">
                <a:latin typeface="Arial" panose="020B0604020202020204" pitchFamily="34" charset="0"/>
                <a:cs typeface="Arial" panose="020B0604020202020204" pitchFamily="34" charset="0"/>
              </a:rPr>
              <a:t>/</a:t>
            </a:r>
            <a:r>
              <a:rPr sz="2400" dirty="0" err="1">
                <a:latin typeface="Arial" panose="020B0604020202020204" pitchFamily="34" charset="0"/>
                <a:cs typeface="Arial" panose="020B0604020202020204" pitchFamily="34" charset="0"/>
              </a:rPr>
              <a:t>volgerschap</a:t>
            </a:r>
            <a:endParaRPr sz="2400" dirty="0">
              <a:latin typeface="Arial" panose="020B0604020202020204" pitchFamily="34" charset="0"/>
              <a:cs typeface="Arial" panose="020B0604020202020204" pitchFamily="34" charset="0"/>
            </a:endParaRP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Taakgerichtheid</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Effectief samenwerken</a:t>
            </a:r>
          </a:p>
          <a:p>
            <a:pPr marL="342900" indent="-342900">
              <a:spcBef>
                <a:spcPts val="1600"/>
              </a:spcBef>
              <a:buSzPct val="100000"/>
              <a:buFont typeface="Arial"/>
              <a:buChar char="•"/>
              <a:defRPr sz="2400"/>
            </a:pPr>
            <a:r>
              <a:rPr sz="2400" dirty="0">
                <a:latin typeface="Arial" panose="020B0604020202020204" pitchFamily="34" charset="0"/>
                <a:cs typeface="Arial" panose="020B0604020202020204" pitchFamily="34" charset="0"/>
              </a:rPr>
              <a:t>Plan</a:t>
            </a:r>
            <a:r>
              <a:rPr lang="nl-NL" sz="2400" dirty="0">
                <a:latin typeface="Arial" panose="020B0604020202020204" pitchFamily="34" charset="0"/>
                <a:cs typeface="Arial" panose="020B0604020202020204" pitchFamily="34" charset="0"/>
              </a:rPr>
              <a:t> van aanpak</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9261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GENOEG HULPVERLENERS AANWEZIG</a:t>
            </a:r>
            <a:endParaRPr lang="nl-NL" sz="2800" dirty="0"/>
          </a:p>
        </p:txBody>
      </p:sp>
      <p:pic>
        <p:nvPicPr>
          <p:cNvPr id="5" name="Afbeelding 4">
            <a:extLst>
              <a:ext uri="{FF2B5EF4-FFF2-40B4-BE49-F238E27FC236}">
                <a16:creationId xmlns:a16="http://schemas.microsoft.com/office/drawing/2014/main" id="{8752F8B1-8981-4E2E-8C70-52E71ED42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3" y="1114740"/>
            <a:ext cx="3660044" cy="4628518"/>
          </a:xfrm>
          <a:prstGeom prst="rect">
            <a:avLst/>
          </a:prstGeom>
        </p:spPr>
      </p:pic>
      <p:sp>
        <p:nvSpPr>
          <p:cNvPr id="8" name="Text Box 3">
            <a:extLst>
              <a:ext uri="{FF2B5EF4-FFF2-40B4-BE49-F238E27FC236}">
                <a16:creationId xmlns:a16="http://schemas.microsoft.com/office/drawing/2014/main" id="{08C4E4A0-7ED6-45A5-BACF-ACBD41063D5C}"/>
              </a:ext>
            </a:extLst>
          </p:cNvPr>
          <p:cNvSpPr txBox="1"/>
          <p:nvPr/>
        </p:nvSpPr>
        <p:spPr>
          <a:xfrm>
            <a:off x="6095999" y="2541577"/>
            <a:ext cx="4617857" cy="1774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600"/>
              </a:spcBef>
              <a:buSzPct val="100000"/>
              <a:buFont typeface="Arial"/>
              <a:buChar char="•"/>
              <a:defRPr sz="2400"/>
            </a:pPr>
            <a:r>
              <a:rPr sz="2400" dirty="0" err="1">
                <a:latin typeface="Arial" panose="020B0604020202020204" pitchFamily="34" charset="0"/>
                <a:cs typeface="Arial" panose="020B0604020202020204" pitchFamily="34" charset="0"/>
              </a:rPr>
              <a:t>Indien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genoeg</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hulpverleners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aanwezig</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vertrek</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weer</a:t>
            </a:r>
            <a:endParaRPr lang="nl-NL" sz="2400" dirty="0">
              <a:latin typeface="Arial" panose="020B0604020202020204" pitchFamily="34" charset="0"/>
              <a:cs typeface="Arial" panose="020B0604020202020204" pitchFamily="34" charset="0"/>
            </a:endParaRP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Volg instructie van professionele hulpverleners op</a:t>
            </a:r>
            <a:endParaRPr dirty="0"/>
          </a:p>
        </p:txBody>
      </p:sp>
    </p:spTree>
    <p:extLst>
      <p:ext uri="{BB962C8B-B14F-4D97-AF65-F5344CB8AC3E}">
        <p14:creationId xmlns:p14="http://schemas.microsoft.com/office/powerpoint/2010/main" val="1650802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NAZORG</a:t>
            </a:r>
            <a:endParaRPr lang="nl-NL" sz="2800" dirty="0"/>
          </a:p>
        </p:txBody>
      </p:sp>
      <p:pic>
        <p:nvPicPr>
          <p:cNvPr id="4" name="Afbeelding 3">
            <a:extLst>
              <a:ext uri="{FF2B5EF4-FFF2-40B4-BE49-F238E27FC236}">
                <a16:creationId xmlns:a16="http://schemas.microsoft.com/office/drawing/2014/main" id="{1DEE0ADD-C9D9-4B8A-B44C-7B1831A81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5" y="1403414"/>
            <a:ext cx="5489166" cy="4051171"/>
          </a:xfrm>
          <a:prstGeom prst="rect">
            <a:avLst/>
          </a:prstGeom>
        </p:spPr>
      </p:pic>
      <p:sp>
        <p:nvSpPr>
          <p:cNvPr id="7" name="Text Box 3">
            <a:extLst>
              <a:ext uri="{FF2B5EF4-FFF2-40B4-BE49-F238E27FC236}">
                <a16:creationId xmlns:a16="http://schemas.microsoft.com/office/drawing/2014/main" id="{3B90BC0D-4FBC-4712-B861-32AB482D3A74}"/>
              </a:ext>
            </a:extLst>
          </p:cNvPr>
          <p:cNvSpPr txBox="1"/>
          <p:nvPr/>
        </p:nvSpPr>
        <p:spPr>
          <a:xfrm>
            <a:off x="6095999" y="2254318"/>
            <a:ext cx="5762626" cy="2349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Praat met elkaar over jullie ervaringen</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Leg eventueel contact via </a:t>
            </a:r>
            <a:r>
              <a:rPr lang="nl-NL" sz="2400" dirty="0" err="1">
                <a:latin typeface="Arial" panose="020B0604020202020204" pitchFamily="34" charset="0"/>
                <a:cs typeface="Arial" panose="020B0604020202020204" pitchFamily="34" charset="0"/>
              </a:rPr>
              <a:t>HartslagSamen</a:t>
            </a:r>
            <a:r>
              <a:rPr lang="nl-NL" sz="2400" dirty="0">
                <a:latin typeface="Arial" panose="020B0604020202020204" pitchFamily="34" charset="0"/>
                <a:cs typeface="Arial" panose="020B0604020202020204" pitchFamily="34" charset="0"/>
              </a:rPr>
              <a:t>/Hart4all</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Neem zo nodig contact op met je huisarts</a:t>
            </a:r>
          </a:p>
        </p:txBody>
      </p:sp>
    </p:spTree>
    <p:extLst>
      <p:ext uri="{BB962C8B-B14F-4D97-AF65-F5344CB8AC3E}">
        <p14:creationId xmlns:p14="http://schemas.microsoft.com/office/powerpoint/2010/main" val="688665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594930" y="252000"/>
            <a:ext cx="9002137"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WAT ALS HET GEEN REANIMATIE BLIJKT TE ZIJN</a:t>
            </a:r>
            <a:endParaRPr lang="nl-NL" sz="2800" dirty="0"/>
          </a:p>
        </p:txBody>
      </p:sp>
      <p:pic>
        <p:nvPicPr>
          <p:cNvPr id="5" name="Afbeelding 4">
            <a:extLst>
              <a:ext uri="{FF2B5EF4-FFF2-40B4-BE49-F238E27FC236}">
                <a16:creationId xmlns:a16="http://schemas.microsoft.com/office/drawing/2014/main" id="{A37E1DB9-0260-464B-B64A-81CF7CDAC525}"/>
              </a:ext>
            </a:extLst>
          </p:cNvPr>
          <p:cNvPicPr>
            <a:picLocks noChangeAspect="1"/>
          </p:cNvPicPr>
          <p:nvPr/>
        </p:nvPicPr>
        <p:blipFill rotWithShape="1">
          <a:blip r:embed="rId3"/>
          <a:srcRect l="20213"/>
          <a:stretch/>
        </p:blipFill>
        <p:spPr>
          <a:xfrm>
            <a:off x="503853" y="873230"/>
            <a:ext cx="3489648" cy="2801630"/>
          </a:xfrm>
          <a:prstGeom prst="rect">
            <a:avLst/>
          </a:prstGeom>
        </p:spPr>
      </p:pic>
      <p:pic>
        <p:nvPicPr>
          <p:cNvPr id="6" name="Afbeelding 5">
            <a:extLst>
              <a:ext uri="{FF2B5EF4-FFF2-40B4-BE49-F238E27FC236}">
                <a16:creationId xmlns:a16="http://schemas.microsoft.com/office/drawing/2014/main" id="{EBFF02D1-56F1-4E6B-969E-A2C172027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1859" y="3429000"/>
            <a:ext cx="4211218" cy="2801630"/>
          </a:xfrm>
          <a:prstGeom prst="rect">
            <a:avLst/>
          </a:prstGeom>
        </p:spPr>
      </p:pic>
      <p:sp>
        <p:nvSpPr>
          <p:cNvPr id="8" name="Text Box 3">
            <a:extLst>
              <a:ext uri="{FF2B5EF4-FFF2-40B4-BE49-F238E27FC236}">
                <a16:creationId xmlns:a16="http://schemas.microsoft.com/office/drawing/2014/main" id="{8A726453-7E8B-48D2-BF6C-EC42F4A34222}"/>
              </a:ext>
            </a:extLst>
          </p:cNvPr>
          <p:cNvSpPr txBox="1"/>
          <p:nvPr/>
        </p:nvSpPr>
        <p:spPr>
          <a:xfrm>
            <a:off x="5918089" y="1643199"/>
            <a:ext cx="4608513" cy="1036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600"/>
              </a:spcBef>
              <a:buSzPct val="100000"/>
              <a:buFont typeface="Arial"/>
              <a:buChar char="•"/>
              <a:defRPr sz="2400"/>
            </a:pPr>
            <a:r>
              <a:rPr lang="nl-NL" dirty="0">
                <a:latin typeface="Arial" panose="020B0604020202020204" pitchFamily="34" charset="0"/>
                <a:cs typeface="Arial" panose="020B0604020202020204" pitchFamily="34" charset="0"/>
              </a:rPr>
              <a:t>Overleg met de centralist</a:t>
            </a:r>
          </a:p>
          <a:p>
            <a:pPr marL="342900" indent="-342900">
              <a:spcBef>
                <a:spcPts val="1600"/>
              </a:spcBef>
              <a:buSzPct val="100000"/>
              <a:buFont typeface="Arial"/>
              <a:buChar char="•"/>
              <a:defRPr sz="2400"/>
            </a:pPr>
            <a:r>
              <a:rPr lang="nl-NL" dirty="0">
                <a:latin typeface="Arial" panose="020B0604020202020204" pitchFamily="34" charset="0"/>
                <a:cs typeface="Arial" panose="020B0604020202020204" pitchFamily="34" charset="0"/>
              </a:rPr>
              <a:t>Handel naar bevindingen</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919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BIJ KINDEREN</a:t>
            </a:r>
            <a:endParaRPr lang="nl-NL" sz="2800" dirty="0"/>
          </a:p>
        </p:txBody>
      </p:sp>
      <p:sp>
        <p:nvSpPr>
          <p:cNvPr id="5" name="Rectangle 3">
            <a:extLst>
              <a:ext uri="{FF2B5EF4-FFF2-40B4-BE49-F238E27FC236}">
                <a16:creationId xmlns:a16="http://schemas.microsoft.com/office/drawing/2014/main" id="{26B46F78-8F0D-49D5-A29A-CEB0ABE06D62}"/>
              </a:ext>
            </a:extLst>
          </p:cNvPr>
          <p:cNvSpPr txBox="1">
            <a:spLocks noChangeArrowheads="1"/>
          </p:cNvSpPr>
          <p:nvPr/>
        </p:nvSpPr>
        <p:spPr bwMode="auto">
          <a:xfrm>
            <a:off x="6096000" y="2616465"/>
            <a:ext cx="4296231" cy="162506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fontAlgn="base">
              <a:spcBef>
                <a:spcPct val="20000"/>
              </a:spcBef>
              <a:spcAft>
                <a:spcPct val="0"/>
              </a:spcAft>
              <a:buChar char="»"/>
              <a:defRPr sz="2000">
                <a:solidFill>
                  <a:schemeClr val="tx1"/>
                </a:solidFill>
                <a:latin typeface="+mn-lt"/>
              </a:defRPr>
            </a:lvl6pPr>
            <a:lvl7pPr marL="2895600" indent="-228600" algn="l" rtl="0" fontAlgn="base">
              <a:spcBef>
                <a:spcPct val="20000"/>
              </a:spcBef>
              <a:spcAft>
                <a:spcPct val="0"/>
              </a:spcAft>
              <a:buChar char="»"/>
              <a:defRPr sz="2000">
                <a:solidFill>
                  <a:schemeClr val="tx1"/>
                </a:solidFill>
                <a:latin typeface="+mn-lt"/>
              </a:defRPr>
            </a:lvl7pPr>
            <a:lvl8pPr marL="3352800" indent="-228600" algn="l" rtl="0" fontAlgn="base">
              <a:spcBef>
                <a:spcPct val="20000"/>
              </a:spcBef>
              <a:spcAft>
                <a:spcPct val="0"/>
              </a:spcAft>
              <a:buChar char="»"/>
              <a:defRPr sz="2000">
                <a:solidFill>
                  <a:schemeClr val="tx1"/>
                </a:solidFill>
                <a:latin typeface="+mn-lt"/>
              </a:defRPr>
            </a:lvl8pPr>
            <a:lvl9pPr marL="3810000" indent="-228600" algn="l" rtl="0" fontAlgn="base">
              <a:spcBef>
                <a:spcPct val="20000"/>
              </a:spcBef>
              <a:spcAft>
                <a:spcPct val="0"/>
              </a:spcAft>
              <a:buChar char="»"/>
              <a:defRPr sz="2000">
                <a:solidFill>
                  <a:schemeClr val="tx1"/>
                </a:solidFill>
                <a:latin typeface="+mn-lt"/>
              </a:defRPr>
            </a:lvl9pPr>
          </a:lstStyle>
          <a:p>
            <a:pPr eaLnBrk="1" hangingPunct="1">
              <a:spcBef>
                <a:spcPts val="0"/>
              </a:spcBef>
            </a:pPr>
            <a:r>
              <a:rPr lang="en-GB" sz="2400" kern="0" dirty="0">
                <a:latin typeface="Arial" panose="020B0604020202020204" pitchFamily="34" charset="0"/>
                <a:cs typeface="Arial" panose="020B0604020202020204" pitchFamily="34" charset="0"/>
              </a:rPr>
              <a:t>Doe wat je </a:t>
            </a:r>
            <a:r>
              <a:rPr lang="en-GB" sz="2400" kern="0" dirty="0" err="1">
                <a:latin typeface="Arial" panose="020B0604020202020204" pitchFamily="34" charset="0"/>
                <a:cs typeface="Arial" panose="020B0604020202020204" pitchFamily="34" charset="0"/>
              </a:rPr>
              <a:t>hebt</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geleerd</a:t>
            </a:r>
            <a:r>
              <a:rPr lang="en-GB" sz="2400" kern="0" dirty="0">
                <a:latin typeface="Arial" panose="020B0604020202020204" pitchFamily="34" charset="0"/>
                <a:cs typeface="Arial" panose="020B0604020202020204" pitchFamily="34" charset="0"/>
              </a:rPr>
              <a:t>!</a:t>
            </a:r>
          </a:p>
          <a:p>
            <a:pPr eaLnBrk="1" hangingPunct="1">
              <a:spcBef>
                <a:spcPts val="0"/>
              </a:spcBef>
            </a:pPr>
            <a:endParaRPr lang="en-GB" sz="2400" kern="0" dirty="0">
              <a:latin typeface="Arial" panose="020B0604020202020204" pitchFamily="34" charset="0"/>
              <a:cs typeface="Arial" panose="020B0604020202020204" pitchFamily="34" charset="0"/>
            </a:endParaRPr>
          </a:p>
          <a:p>
            <a:pPr eaLnBrk="1" hangingPunct="1">
              <a:spcBef>
                <a:spcPts val="0"/>
              </a:spcBef>
            </a:pPr>
            <a:r>
              <a:rPr lang="en-GB" sz="2400" kern="0" dirty="0" err="1">
                <a:latin typeface="Arial" panose="020B0604020202020204" pitchFamily="34" charset="0"/>
                <a:cs typeface="Arial" panose="020B0604020202020204" pitchFamily="34" charset="0"/>
              </a:rPr>
              <a:t>Diepte</a:t>
            </a:r>
            <a:r>
              <a:rPr lang="en-GB" sz="2400" kern="0" dirty="0">
                <a:latin typeface="Arial" panose="020B0604020202020204" pitchFamily="34" charset="0"/>
                <a:cs typeface="Arial" panose="020B0604020202020204" pitchFamily="34" charset="0"/>
              </a:rPr>
              <a:t> borstcompressies 1/3 van de </a:t>
            </a:r>
            <a:r>
              <a:rPr lang="en-GB" sz="2400" kern="0" dirty="0" err="1">
                <a:latin typeface="Arial" panose="020B0604020202020204" pitchFamily="34" charset="0"/>
                <a:cs typeface="Arial" panose="020B0604020202020204" pitchFamily="34" charset="0"/>
              </a:rPr>
              <a:t>borstkas</a:t>
            </a:r>
            <a:endParaRPr lang="en-GB" sz="2400" kern="0" dirty="0">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97E1893A-4AE6-4102-BAA1-E09B572A6EEC}"/>
              </a:ext>
            </a:extLst>
          </p:cNvPr>
          <p:cNvPicPr>
            <a:picLocks noChangeAspect="1"/>
          </p:cNvPicPr>
          <p:nvPr/>
        </p:nvPicPr>
        <p:blipFill rotWithShape="1">
          <a:blip r:embed="rId3"/>
          <a:srcRect l="3382" t="6587" r="12361"/>
          <a:stretch/>
        </p:blipFill>
        <p:spPr>
          <a:xfrm>
            <a:off x="236825" y="1404912"/>
            <a:ext cx="5477068" cy="4048173"/>
          </a:xfrm>
          <a:prstGeom prst="rect">
            <a:avLst/>
          </a:prstGeom>
        </p:spPr>
      </p:pic>
    </p:spTree>
    <p:extLst>
      <p:ext uri="{BB962C8B-B14F-4D97-AF65-F5344CB8AC3E}">
        <p14:creationId xmlns:p14="http://schemas.microsoft.com/office/powerpoint/2010/main" val="2207931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Opfrissen vaardigheden</a:t>
            </a:r>
          </a:p>
        </p:txBody>
      </p:sp>
    </p:spTree>
    <p:extLst>
      <p:ext uri="{BB962C8B-B14F-4D97-AF65-F5344CB8AC3E}">
        <p14:creationId xmlns:p14="http://schemas.microsoft.com/office/powerpoint/2010/main" val="212672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NOG EEN PAAR TIPS</a:t>
            </a:r>
            <a:endParaRPr lang="nl-NL" sz="2800" dirty="0"/>
          </a:p>
        </p:txBody>
      </p:sp>
      <p:pic>
        <p:nvPicPr>
          <p:cNvPr id="2" name="Onlinemedia 1" title="HartslagNu - Tips voor jou als burgerhulpverlener.mp4">
            <a:hlinkClick r:id="" action="ppaction://media"/>
            <a:extLst>
              <a:ext uri="{FF2B5EF4-FFF2-40B4-BE49-F238E27FC236}">
                <a16:creationId xmlns:a16="http://schemas.microsoft.com/office/drawing/2014/main" id="{88F16359-80FF-4111-97CC-2F3E2B3AD12C}"/>
              </a:ext>
            </a:extLst>
          </p:cNvPr>
          <p:cNvPicPr>
            <a:picLocks noRot="1" noChangeAspect="1"/>
          </p:cNvPicPr>
          <p:nvPr>
            <a:videoFile r:link="rId1"/>
          </p:nvPr>
        </p:nvPicPr>
        <p:blipFill>
          <a:blip r:embed="rId3"/>
          <a:stretch>
            <a:fillRect/>
          </a:stretch>
        </p:blipFill>
        <p:spPr>
          <a:xfrm>
            <a:off x="1584000" y="891000"/>
            <a:ext cx="9024000" cy="5076000"/>
          </a:xfrm>
          <a:prstGeom prst="rect">
            <a:avLst/>
          </a:prstGeom>
        </p:spPr>
      </p:pic>
    </p:spTree>
    <p:extLst>
      <p:ext uri="{BB962C8B-B14F-4D97-AF65-F5344CB8AC3E}">
        <p14:creationId xmlns:p14="http://schemas.microsoft.com/office/powerpoint/2010/main" val="280327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ChangeArrowheads="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latin typeface="Arial" panose="020B0604020202020204" pitchFamily="34" charset="0"/>
                <a:cs typeface="Arial" panose="020B0604020202020204" pitchFamily="34" charset="0"/>
              </a:rPr>
              <a:t>VRAGEN? </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0038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SAMENVATTING</a:t>
            </a:r>
            <a:endParaRPr lang="nl-NL" sz="2800" dirty="0"/>
          </a:p>
        </p:txBody>
      </p:sp>
      <p:pic>
        <p:nvPicPr>
          <p:cNvPr id="4" name="Afbeelding 3">
            <a:extLst>
              <a:ext uri="{FF2B5EF4-FFF2-40B4-BE49-F238E27FC236}">
                <a16:creationId xmlns:a16="http://schemas.microsoft.com/office/drawing/2014/main" id="{D954E524-361D-463A-8BF7-831FC7ECD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01" y="775220"/>
            <a:ext cx="7187241" cy="5251609"/>
          </a:xfrm>
          <a:prstGeom prst="rect">
            <a:avLst/>
          </a:prstGeom>
        </p:spPr>
      </p:pic>
      <p:sp>
        <p:nvSpPr>
          <p:cNvPr id="5" name="Tekstvak 4">
            <a:extLst>
              <a:ext uri="{FF2B5EF4-FFF2-40B4-BE49-F238E27FC236}">
                <a16:creationId xmlns:a16="http://schemas.microsoft.com/office/drawing/2014/main" id="{98BAD478-BA14-462C-8C0D-CB2215440A8B}"/>
              </a:ext>
            </a:extLst>
          </p:cNvPr>
          <p:cNvSpPr txBox="1"/>
          <p:nvPr/>
        </p:nvSpPr>
        <p:spPr>
          <a:xfrm>
            <a:off x="8122811" y="2782669"/>
            <a:ext cx="3441968" cy="646331"/>
          </a:xfrm>
          <a:prstGeom prst="rect">
            <a:avLst/>
          </a:prstGeom>
          <a:noFill/>
        </p:spPr>
        <p:txBody>
          <a:bodyPr wrap="none" rtlCol="0">
            <a:spAutoFit/>
          </a:bodyPr>
          <a:lstStyle/>
          <a:p>
            <a:r>
              <a:rPr lang="nl-NL" sz="3600" dirty="0">
                <a:latin typeface="Arial" panose="020B0604020202020204" pitchFamily="34" charset="0"/>
                <a:cs typeface="Arial" panose="020B0604020202020204" pitchFamily="34" charset="0"/>
              </a:rPr>
              <a:t>Doe het samen!</a:t>
            </a:r>
          </a:p>
        </p:txBody>
      </p:sp>
    </p:spTree>
    <p:extLst>
      <p:ext uri="{BB962C8B-B14F-4D97-AF65-F5344CB8AC3E}">
        <p14:creationId xmlns:p14="http://schemas.microsoft.com/office/powerpoint/2010/main" val="1251409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 opfris- en vervolgmodules</a:t>
            </a:r>
            <a:endParaRPr lang="nl-NL" sz="2800" dirty="0"/>
          </a:p>
        </p:txBody>
      </p:sp>
      <p:grpSp>
        <p:nvGrpSpPr>
          <p:cNvPr id="9" name="Groep 8">
            <a:extLst>
              <a:ext uri="{FF2B5EF4-FFF2-40B4-BE49-F238E27FC236}">
                <a16:creationId xmlns:a16="http://schemas.microsoft.com/office/drawing/2014/main" id="{E3F35BA1-F068-44C1-9E39-56258284556D}"/>
              </a:ext>
            </a:extLst>
          </p:cNvPr>
          <p:cNvGrpSpPr/>
          <p:nvPr/>
        </p:nvGrpSpPr>
        <p:grpSpPr>
          <a:xfrm>
            <a:off x="7289762" y="967204"/>
            <a:ext cx="1749932" cy="2605747"/>
            <a:chOff x="7289762" y="967204"/>
            <a:chExt cx="1749932" cy="260574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7289762" y="967204"/>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7318008" y="2988176"/>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Burger-</a:t>
              </a:r>
            </a:p>
            <a:p>
              <a:pPr algn="ctr"/>
              <a:r>
                <a:rPr lang="nl-NL" sz="1600" b="1" dirty="0">
                  <a:latin typeface="Arial" panose="020B0604020202020204" pitchFamily="34" charset="0"/>
                  <a:cs typeface="Arial" panose="020B0604020202020204" pitchFamily="34" charset="0"/>
                </a:rPr>
                <a:t>hulpverlening</a:t>
              </a: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3152306" y="3572951"/>
            <a:ext cx="1749932" cy="2605747"/>
            <a:chOff x="3152306" y="3572951"/>
            <a:chExt cx="1749932" cy="2605747"/>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5234714" y="3572951"/>
            <a:ext cx="1721686" cy="2580866"/>
            <a:chOff x="5234714" y="3572951"/>
            <a:chExt cx="1721686" cy="2580866"/>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Niet 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2" name="Groep 1">
            <a:extLst>
              <a:ext uri="{FF2B5EF4-FFF2-40B4-BE49-F238E27FC236}">
                <a16:creationId xmlns:a16="http://schemas.microsoft.com/office/drawing/2014/main" id="{DE6E529D-2DF9-4D26-81A6-2BEF502A6721}"/>
              </a:ext>
            </a:extLst>
          </p:cNvPr>
          <p:cNvGrpSpPr/>
          <p:nvPr/>
        </p:nvGrpSpPr>
        <p:grpSpPr>
          <a:xfrm>
            <a:off x="5235600" y="967204"/>
            <a:ext cx="1764055" cy="2359526"/>
            <a:chOff x="5235600" y="967204"/>
            <a:chExt cx="1764055" cy="2359526"/>
          </a:xfrm>
        </p:grpSpPr>
        <p:sp>
          <p:nvSpPr>
            <p:cNvPr id="26" name="Tekstvak 25">
              <a:hlinkClick r:id="rId8" action="ppaction://hlinksldjump"/>
              <a:extLst>
                <a:ext uri="{FF2B5EF4-FFF2-40B4-BE49-F238E27FC236}">
                  <a16:creationId xmlns:a16="http://schemas.microsoft.com/office/drawing/2014/main" id="{9A949119-9E8D-49F6-979A-F0A0A7C22873}"/>
                </a:ext>
              </a:extLst>
            </p:cNvPr>
            <p:cNvSpPr txBox="1"/>
            <p:nvPr/>
          </p:nvSpPr>
          <p:spPr>
            <a:xfrm>
              <a:off x="5277969" y="2988176"/>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Covid-19</a:t>
              </a:r>
            </a:p>
          </p:txBody>
        </p:sp>
        <p:sp>
          <p:nvSpPr>
            <p:cNvPr id="27" name="Rechthoek 26">
              <a:hlinkClick r:id="rId8" action="ppaction://hlinksldjump"/>
              <a:extLst>
                <a:ext uri="{FF2B5EF4-FFF2-40B4-BE49-F238E27FC236}">
                  <a16:creationId xmlns:a16="http://schemas.microsoft.com/office/drawing/2014/main" id="{660ECCD7-2DE0-46CF-A320-B4E2E4D08AAB}"/>
                </a:ext>
              </a:extLst>
            </p:cNvPr>
            <p:cNvSpPr/>
            <p:nvPr/>
          </p:nvSpPr>
          <p:spPr>
            <a:xfrm>
              <a:off x="5235600" y="967204"/>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hlinkClick r:id="rId8" action="ppaction://hlinksldjump"/>
              <a:extLst>
                <a:ext uri="{FF2B5EF4-FFF2-40B4-BE49-F238E27FC236}">
                  <a16:creationId xmlns:a16="http://schemas.microsoft.com/office/drawing/2014/main" id="{9BD45B92-5D1B-4406-8A34-3646F26B25E0}"/>
                </a:ext>
              </a:extLst>
            </p:cNvPr>
            <p:cNvPicPr>
              <a:picLocks/>
            </p:cNvPicPr>
            <p:nvPr/>
          </p:nvPicPr>
          <p:blipFill>
            <a:blip r:embed="rId9">
              <a:extLst>
                <a:ext uri="{837473B0-CC2E-450A-ABE3-18F120FF3D39}">
                  <a1611:picAttrSrcUrl xmlns:a1611="http://schemas.microsoft.com/office/drawing/2016/11/main" r:id="rId10"/>
                </a:ext>
              </a:extLst>
            </a:blip>
            <a:stretch>
              <a:fillRect/>
            </a:stretch>
          </p:blipFill>
          <p:spPr>
            <a:xfrm>
              <a:off x="5368047" y="1166731"/>
              <a:ext cx="1455020" cy="1489744"/>
            </a:xfrm>
            <a:prstGeom prst="rect">
              <a:avLst/>
            </a:prstGeom>
            <a:noFill/>
            <a:ln w="19050">
              <a:noFill/>
            </a:ln>
          </p:spPr>
        </p:pic>
      </p:grpSp>
      <p:grpSp>
        <p:nvGrpSpPr>
          <p:cNvPr id="10" name="Groep 9">
            <a:extLst>
              <a:ext uri="{FF2B5EF4-FFF2-40B4-BE49-F238E27FC236}">
                <a16:creationId xmlns:a16="http://schemas.microsoft.com/office/drawing/2014/main" id="{D0102E10-9F8F-4979-BF63-38F54CBB2C48}"/>
              </a:ext>
            </a:extLst>
          </p:cNvPr>
          <p:cNvGrpSpPr/>
          <p:nvPr/>
        </p:nvGrpSpPr>
        <p:grpSpPr>
          <a:xfrm>
            <a:off x="7288536" y="3546445"/>
            <a:ext cx="1722912" cy="2632253"/>
            <a:chOff x="7288536" y="3546445"/>
            <a:chExt cx="1722912" cy="2632253"/>
          </a:xfrm>
        </p:grpSpPr>
        <p:sp>
          <p:nvSpPr>
            <p:cNvPr id="30" name="Tekstvak 29">
              <a:extLst>
                <a:ext uri="{FF2B5EF4-FFF2-40B4-BE49-F238E27FC236}">
                  <a16:creationId xmlns:a16="http://schemas.microsoft.com/office/drawing/2014/main" id="{FAF95B82-A07D-4070-87B3-4EF06698321D}"/>
                </a:ext>
              </a:extLst>
            </p:cNvPr>
            <p:cNvSpPr txBox="1"/>
            <p:nvPr/>
          </p:nvSpPr>
          <p:spPr>
            <a:xfrm>
              <a:off x="7289762" y="5593923"/>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Afwijkend</a:t>
              </a:r>
            </a:p>
            <a:p>
              <a:pPr algn="ctr"/>
              <a:r>
                <a:rPr lang="nl-NL" sz="1600" b="1" dirty="0">
                  <a:latin typeface="Arial" panose="020B0604020202020204" pitchFamily="34" charset="0"/>
                  <a:cs typeface="Arial" panose="020B0604020202020204" pitchFamily="34" charset="0"/>
                </a:rPr>
                <a:t>algoritme</a:t>
              </a:r>
            </a:p>
          </p:txBody>
        </p:sp>
        <p:sp>
          <p:nvSpPr>
            <p:cNvPr id="31" name="Rechthoek 30">
              <a:hlinkClick r:id="rId11" action="ppaction://hlinksldjump"/>
              <a:extLst>
                <a:ext uri="{FF2B5EF4-FFF2-40B4-BE49-F238E27FC236}">
                  <a16:creationId xmlns:a16="http://schemas.microsoft.com/office/drawing/2014/main" id="{FF7B8CC5-077C-487F-8464-050EBAA4CAAC}"/>
                </a:ext>
              </a:extLst>
            </p:cNvPr>
            <p:cNvSpPr/>
            <p:nvPr/>
          </p:nvSpPr>
          <p:spPr>
            <a:xfrm>
              <a:off x="7288536" y="3546445"/>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11" action="ppaction://hlinksldjump"/>
              <a:extLst>
                <a:ext uri="{FF2B5EF4-FFF2-40B4-BE49-F238E27FC236}">
                  <a16:creationId xmlns:a16="http://schemas.microsoft.com/office/drawing/2014/main" id="{D52AE45B-1988-4FF0-A2A6-12BD039AC332}"/>
                </a:ext>
              </a:extLst>
            </p:cNvPr>
            <p:cNvSpPr>
              <a:spLocks noChangeAspect="1"/>
            </p:cNvSpPr>
            <p:nvPr/>
          </p:nvSpPr>
          <p:spPr>
            <a:xfrm>
              <a:off x="7618198" y="4533912"/>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11" action="ppaction://hlinksldjump"/>
              <a:extLst>
                <a:ext uri="{FF2B5EF4-FFF2-40B4-BE49-F238E27FC236}">
                  <a16:creationId xmlns:a16="http://schemas.microsoft.com/office/drawing/2014/main" id="{18FB7DFC-F1E6-46F9-A1C9-9EBD59E442A7}"/>
                </a:ext>
              </a:extLst>
            </p:cNvPr>
            <p:cNvSpPr>
              <a:spLocks noChangeAspect="1"/>
            </p:cNvSpPr>
            <p:nvPr/>
          </p:nvSpPr>
          <p:spPr>
            <a:xfrm>
              <a:off x="7618198" y="3881087"/>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11" action="ppaction://hlinksldjump"/>
              <a:extLst>
                <a:ext uri="{FF2B5EF4-FFF2-40B4-BE49-F238E27FC236}">
                  <a16:creationId xmlns:a16="http://schemas.microsoft.com/office/drawing/2014/main" id="{D829061E-D44A-4655-AC20-62FD311CCB55}"/>
                </a:ext>
              </a:extLst>
            </p:cNvPr>
            <p:cNvSpPr>
              <a:spLocks noChangeAspect="1"/>
            </p:cNvSpPr>
            <p:nvPr/>
          </p:nvSpPr>
          <p:spPr>
            <a:xfrm>
              <a:off x="7618198" y="40985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11" action="ppaction://hlinksldjump"/>
              <a:extLst>
                <a:ext uri="{FF2B5EF4-FFF2-40B4-BE49-F238E27FC236}">
                  <a16:creationId xmlns:a16="http://schemas.microsoft.com/office/drawing/2014/main" id="{72C7BA6F-EDE0-45B1-B9A2-DF0FF228A08B}"/>
                </a:ext>
              </a:extLst>
            </p:cNvPr>
            <p:cNvSpPr>
              <a:spLocks noChangeAspect="1"/>
            </p:cNvSpPr>
            <p:nvPr/>
          </p:nvSpPr>
          <p:spPr>
            <a:xfrm>
              <a:off x="7618198" y="3665107"/>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11" action="ppaction://hlinksldjump"/>
              <a:extLst>
                <a:ext uri="{FF2B5EF4-FFF2-40B4-BE49-F238E27FC236}">
                  <a16:creationId xmlns:a16="http://schemas.microsoft.com/office/drawing/2014/main" id="{3961BF36-5425-4704-879A-1DF09D56D837}"/>
                </a:ext>
              </a:extLst>
            </p:cNvPr>
            <p:cNvSpPr>
              <a:spLocks noChangeAspect="1"/>
            </p:cNvSpPr>
            <p:nvPr/>
          </p:nvSpPr>
          <p:spPr>
            <a:xfrm>
              <a:off x="7618198" y="4316043"/>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hlinkClick r:id="rId11" action="ppaction://hlinksldjump"/>
              <a:extLst>
                <a:ext uri="{FF2B5EF4-FFF2-40B4-BE49-F238E27FC236}">
                  <a16:creationId xmlns:a16="http://schemas.microsoft.com/office/drawing/2014/main" id="{93DB7263-76A3-49C9-A94C-8058C0284AB4}"/>
                </a:ext>
              </a:extLst>
            </p:cNvPr>
            <p:cNvSpPr>
              <a:spLocks noChangeAspect="1"/>
            </p:cNvSpPr>
            <p:nvPr/>
          </p:nvSpPr>
          <p:spPr>
            <a:xfrm>
              <a:off x="7618198" y="4885862"/>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11" action="ppaction://hlinksldjump"/>
              <a:extLst>
                <a:ext uri="{FF2B5EF4-FFF2-40B4-BE49-F238E27FC236}">
                  <a16:creationId xmlns:a16="http://schemas.microsoft.com/office/drawing/2014/main" id="{FA164E3B-48B3-4826-9C74-B25061508C58}"/>
                </a:ext>
              </a:extLst>
            </p:cNvPr>
            <p:cNvSpPr>
              <a:spLocks/>
            </p:cNvSpPr>
            <p:nvPr/>
          </p:nvSpPr>
          <p:spPr>
            <a:xfrm>
              <a:off x="7618198" y="5103315"/>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11" action="ppaction://hlinksldjump"/>
              <a:extLst>
                <a:ext uri="{FF2B5EF4-FFF2-40B4-BE49-F238E27FC236}">
                  <a16:creationId xmlns:a16="http://schemas.microsoft.com/office/drawing/2014/main" id="{B5612E51-4150-473D-8673-5B69E8C0B9B3}"/>
                </a:ext>
              </a:extLst>
            </p:cNvPr>
            <p:cNvSpPr/>
            <p:nvPr/>
          </p:nvSpPr>
          <p:spPr>
            <a:xfrm>
              <a:off x="8588822" y="3665107"/>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3166429" y="972176"/>
            <a:ext cx="1735809" cy="2349582"/>
            <a:chOff x="3166429" y="972176"/>
            <a:chExt cx="1735809" cy="2349582"/>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Opfrissen</a:t>
              </a:r>
            </a:p>
          </p:txBody>
        </p:sp>
        <p:pic>
          <p:nvPicPr>
            <p:cNvPr id="42" name="Afbeelding 41">
              <a:hlinkClick r:id="rId12"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3"/>
            <a:srcRect l="55259" t="-3912" r="-1552" b="-6347"/>
            <a:stretch/>
          </p:blipFill>
          <p:spPr>
            <a:xfrm>
              <a:off x="3181438" y="972176"/>
              <a:ext cx="1720800" cy="2016000"/>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923872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Beademen met hulpmiddelen</a:t>
            </a:r>
          </a:p>
        </p:txBody>
      </p:sp>
    </p:spTree>
    <p:extLst>
      <p:ext uri="{BB962C8B-B14F-4D97-AF65-F5344CB8AC3E}">
        <p14:creationId xmlns:p14="http://schemas.microsoft.com/office/powerpoint/2010/main" val="3125912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LEERDOELEN</a:t>
            </a:r>
            <a:endParaRPr lang="nl-NL" sz="2800" dirty="0"/>
          </a:p>
        </p:txBody>
      </p:sp>
      <p:sp>
        <p:nvSpPr>
          <p:cNvPr id="5" name="Text Box 3">
            <a:extLst>
              <a:ext uri="{FF2B5EF4-FFF2-40B4-BE49-F238E27FC236}">
                <a16:creationId xmlns:a16="http://schemas.microsoft.com/office/drawing/2014/main" id="{DC36CDB8-A70B-4F48-A47F-1539D9629AE3}"/>
              </a:ext>
            </a:extLst>
          </p:cNvPr>
          <p:cNvSpPr txBox="1">
            <a:spLocks noChangeArrowheads="1"/>
          </p:cNvSpPr>
          <p:nvPr/>
        </p:nvSpPr>
        <p:spPr bwMode="auto">
          <a:xfrm>
            <a:off x="991017" y="2674947"/>
            <a:ext cx="10209966" cy="1508105"/>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err="1">
                <a:latin typeface="Arial" panose="020B0604020202020204" pitchFamily="34" charset="0"/>
                <a:cs typeface="Arial" panose="020B0604020202020204" pitchFamily="34" charset="0"/>
              </a:rPr>
              <a:t>Aan</a:t>
            </a:r>
            <a:r>
              <a:rPr lang="en-GB" sz="2400" kern="600" dirty="0">
                <a:latin typeface="Arial" panose="020B0604020202020204" pitchFamily="34" charset="0"/>
                <a:cs typeface="Arial" panose="020B0604020202020204" pitchFamily="34" charset="0"/>
              </a:rPr>
              <a:t> het </a:t>
            </a:r>
            <a:r>
              <a:rPr lang="en-GB" sz="2400" kern="600" dirty="0" err="1">
                <a:latin typeface="Arial" panose="020B0604020202020204" pitchFamily="34" charset="0"/>
                <a:cs typeface="Arial" panose="020B0604020202020204" pitchFamily="34" charset="0"/>
              </a:rPr>
              <a:t>einde</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deze</a:t>
            </a:r>
            <a:r>
              <a:rPr lang="en-GB" sz="2400" kern="600" dirty="0">
                <a:latin typeface="Arial" panose="020B0604020202020204" pitchFamily="34" charset="0"/>
                <a:cs typeface="Arial" panose="020B0604020202020204" pitchFamily="34" charset="0"/>
              </a:rPr>
              <a:t> module </a:t>
            </a:r>
            <a:r>
              <a:rPr lang="en-GB" sz="2400" kern="600" dirty="0" err="1">
                <a:latin typeface="Arial" panose="020B0604020202020204" pitchFamily="34" charset="0"/>
                <a:cs typeface="Arial" panose="020B0604020202020204" pitchFamily="34" charset="0"/>
              </a:rPr>
              <a:t>kunt</a:t>
            </a:r>
            <a:r>
              <a:rPr lang="en-GB" sz="2400" kern="600" dirty="0">
                <a:latin typeface="Arial" panose="020B0604020202020204" pitchFamily="34" charset="0"/>
                <a:cs typeface="Arial" panose="020B0604020202020204" pitchFamily="34" charset="0"/>
              </a:rPr>
              <a:t> u:</a:t>
            </a:r>
          </a:p>
          <a:p>
            <a:pPr>
              <a:spcBef>
                <a:spcPts val="0"/>
              </a:spcBef>
              <a:spcAft>
                <a:spcPts val="1200"/>
              </a:spcAft>
            </a:pP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2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Demonstreren</a:t>
            </a:r>
            <a:r>
              <a:rPr lang="en-GB" sz="2400" kern="600" dirty="0">
                <a:latin typeface="Arial" panose="020B0604020202020204" pitchFamily="34" charset="0"/>
                <a:cs typeface="Arial" panose="020B0604020202020204" pitchFamily="34" charset="0"/>
              </a:rPr>
              <a:t> hoe op de </a:t>
            </a:r>
            <a:r>
              <a:rPr lang="en-GB" sz="2400" kern="600" dirty="0" err="1">
                <a:latin typeface="Arial" panose="020B0604020202020204" pitchFamily="34" charset="0"/>
                <a:cs typeface="Arial" panose="020B0604020202020204" pitchFamily="34" charset="0"/>
              </a:rPr>
              <a:t>juiste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wijze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te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beademen</a:t>
            </a:r>
            <a:r>
              <a:rPr lang="en-GB" sz="2400" kern="600" dirty="0">
                <a:latin typeface="Arial" panose="020B0604020202020204" pitchFamily="34" charset="0"/>
                <a:cs typeface="Arial" panose="020B0604020202020204" pitchFamily="34" charset="0"/>
              </a:rPr>
              <a:t> met </a:t>
            </a:r>
            <a:r>
              <a:rPr lang="en-GB" sz="2400" kern="600" dirty="0" err="1">
                <a:latin typeface="Arial" panose="020B0604020202020204" pitchFamily="34" charset="0"/>
                <a:cs typeface="Arial" panose="020B0604020202020204" pitchFamily="34" charset="0"/>
              </a:rPr>
              <a:t>hulpmiddelen</a:t>
            </a:r>
            <a:endParaRPr lang="en-GB" sz="2400" kern="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08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HULPMIDDELEN</a:t>
            </a:r>
            <a:endParaRPr lang="nl-NL" sz="2800" dirty="0"/>
          </a:p>
        </p:txBody>
      </p:sp>
      <p:pic>
        <p:nvPicPr>
          <p:cNvPr id="5" name="Afbeelding 4" descr="Afbeelding met shirt&#10;&#10;Automatisch gegenereerde beschrijving">
            <a:extLst>
              <a:ext uri="{FF2B5EF4-FFF2-40B4-BE49-F238E27FC236}">
                <a16:creationId xmlns:a16="http://schemas.microsoft.com/office/drawing/2014/main" id="{47917644-4D53-4536-8196-FE3510E71BC7}"/>
              </a:ext>
            </a:extLst>
          </p:cNvPr>
          <p:cNvPicPr>
            <a:picLocks noChangeAspect="1"/>
          </p:cNvPicPr>
          <p:nvPr/>
        </p:nvPicPr>
        <p:blipFill>
          <a:blip r:embed="rId2"/>
          <a:stretch>
            <a:fillRect/>
          </a:stretch>
        </p:blipFill>
        <p:spPr>
          <a:xfrm>
            <a:off x="2692999" y="1805747"/>
            <a:ext cx="6806001" cy="3246505"/>
          </a:xfrm>
          <a:prstGeom prst="rect">
            <a:avLst/>
          </a:prstGeom>
        </p:spPr>
      </p:pic>
    </p:spTree>
    <p:extLst>
      <p:ext uri="{BB962C8B-B14F-4D97-AF65-F5344CB8AC3E}">
        <p14:creationId xmlns:p14="http://schemas.microsoft.com/office/powerpoint/2010/main" val="916654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dirty="0">
                <a:solidFill>
                  <a:srgbClr val="084077"/>
                </a:solidFill>
                <a:latin typeface="Arial" charset="0"/>
                <a:cs typeface="Arial" charset="0"/>
              </a:rPr>
              <a:t>BEADEMINGSMASKER</a:t>
            </a:r>
            <a:endParaRPr lang="nl-NL" sz="2800" dirty="0"/>
          </a:p>
        </p:txBody>
      </p:sp>
      <p:pic>
        <p:nvPicPr>
          <p:cNvPr id="4" name="Onlinemedia 3" title="33 Reanimatie volwassene: maskerbeademing">
            <a:hlinkClick r:id="" action="ppaction://media"/>
            <a:extLst>
              <a:ext uri="{FF2B5EF4-FFF2-40B4-BE49-F238E27FC236}">
                <a16:creationId xmlns:a16="http://schemas.microsoft.com/office/drawing/2014/main" id="{B8743022-623F-44F3-98CF-591658B53B7B}"/>
              </a:ext>
            </a:extLst>
          </p:cNvPr>
          <p:cNvPicPr>
            <a:picLocks noRot="1" noChangeAspect="1"/>
          </p:cNvPicPr>
          <p:nvPr>
            <a:videoFile r:link="rId1"/>
          </p:nvPr>
        </p:nvPicPr>
        <p:blipFill>
          <a:blip r:embed="rId3"/>
          <a:stretch>
            <a:fillRect/>
          </a:stretch>
        </p:blipFill>
        <p:spPr>
          <a:xfrm>
            <a:off x="1616000" y="909000"/>
            <a:ext cx="8960000" cy="5040000"/>
          </a:xfrm>
          <a:prstGeom prst="rect">
            <a:avLst/>
          </a:prstGeom>
        </p:spPr>
      </p:pic>
    </p:spTree>
    <p:extLst>
      <p:ext uri="{BB962C8B-B14F-4D97-AF65-F5344CB8AC3E}">
        <p14:creationId xmlns:p14="http://schemas.microsoft.com/office/powerpoint/2010/main" val="34971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ChangeArrowheads="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latin typeface="Arial" panose="020B0604020202020204" pitchFamily="34" charset="0"/>
                <a:cs typeface="Arial" panose="020B0604020202020204" pitchFamily="34" charset="0"/>
              </a:rPr>
              <a:t>VRAGEN? </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612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SAMENVATTING</a:t>
            </a:r>
            <a:endParaRPr lang="nl-NL" sz="2800" dirty="0"/>
          </a:p>
        </p:txBody>
      </p:sp>
      <p:sp>
        <p:nvSpPr>
          <p:cNvPr id="6" name="Text Box 3">
            <a:extLst>
              <a:ext uri="{FF2B5EF4-FFF2-40B4-BE49-F238E27FC236}">
                <a16:creationId xmlns:a16="http://schemas.microsoft.com/office/drawing/2014/main" id="{B3C655B6-5542-4306-A054-ED6552AA5DDA}"/>
              </a:ext>
            </a:extLst>
          </p:cNvPr>
          <p:cNvSpPr txBox="1">
            <a:spLocks noChangeArrowheads="1"/>
          </p:cNvSpPr>
          <p:nvPr/>
        </p:nvSpPr>
        <p:spPr bwMode="auto">
          <a:xfrm>
            <a:off x="1981200" y="2027978"/>
            <a:ext cx="8229599" cy="461665"/>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err="1">
                <a:latin typeface="Arial" panose="020B0604020202020204" pitchFamily="34" charset="0"/>
                <a:cs typeface="Arial" panose="020B0604020202020204" pitchFamily="34" charset="0"/>
              </a:rPr>
              <a:t>Gebruik</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alleen</a:t>
            </a:r>
            <a:r>
              <a:rPr lang="en-GB" sz="2400" kern="600" dirty="0">
                <a:latin typeface="Arial" panose="020B0604020202020204" pitchFamily="34" charset="0"/>
                <a:cs typeface="Arial" panose="020B0604020202020204" pitchFamily="34" charset="0"/>
              </a:rPr>
              <a:t> die </a:t>
            </a:r>
            <a:r>
              <a:rPr lang="en-GB" sz="2400" kern="600" dirty="0" err="1">
                <a:latin typeface="Arial" panose="020B0604020202020204" pitchFamily="34" charset="0"/>
                <a:cs typeface="Arial" panose="020B0604020202020204" pitchFamily="34" charset="0"/>
              </a:rPr>
              <a:t>hulpmiddelen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waar</a:t>
            </a:r>
            <a:r>
              <a:rPr lang="en-GB" sz="2400" kern="600" dirty="0">
                <a:latin typeface="Arial" panose="020B0604020202020204" pitchFamily="34" charset="0"/>
                <a:cs typeface="Arial" panose="020B0604020202020204" pitchFamily="34" charset="0"/>
              </a:rPr>
              <a:t> u </a:t>
            </a:r>
            <a:r>
              <a:rPr lang="en-GB" sz="2400" kern="600" dirty="0" err="1">
                <a:latin typeface="Arial" panose="020B0604020202020204" pitchFamily="34" charset="0"/>
                <a:cs typeface="Arial" panose="020B0604020202020204" pitchFamily="34" charset="0"/>
              </a:rPr>
              <a:t>vaardig</a:t>
            </a:r>
            <a:r>
              <a:rPr lang="en-GB" sz="2400" kern="600" dirty="0">
                <a:latin typeface="Arial" panose="020B0604020202020204" pitchFamily="34" charset="0"/>
                <a:cs typeface="Arial" panose="020B0604020202020204" pitchFamily="34" charset="0"/>
              </a:rPr>
              <a:t> mee bent</a:t>
            </a:r>
          </a:p>
        </p:txBody>
      </p:sp>
      <p:pic>
        <p:nvPicPr>
          <p:cNvPr id="7" name="Afbeelding 6" descr="Afbeelding met shirt&#10;&#10;Automatisch gegenereerde beschrijving">
            <a:extLst>
              <a:ext uri="{FF2B5EF4-FFF2-40B4-BE49-F238E27FC236}">
                <a16:creationId xmlns:a16="http://schemas.microsoft.com/office/drawing/2014/main" id="{38A20EB1-0073-4D9C-B697-335A0C74F4C6}"/>
              </a:ext>
            </a:extLst>
          </p:cNvPr>
          <p:cNvPicPr>
            <a:picLocks noChangeAspect="1"/>
          </p:cNvPicPr>
          <p:nvPr/>
        </p:nvPicPr>
        <p:blipFill>
          <a:blip r:embed="rId2"/>
          <a:stretch>
            <a:fillRect/>
          </a:stretch>
        </p:blipFill>
        <p:spPr>
          <a:xfrm>
            <a:off x="4075703" y="3158687"/>
            <a:ext cx="4040592" cy="1927388"/>
          </a:xfrm>
          <a:prstGeom prst="rect">
            <a:avLst/>
          </a:prstGeom>
        </p:spPr>
      </p:pic>
    </p:spTree>
    <p:extLst>
      <p:ext uri="{BB962C8B-B14F-4D97-AF65-F5344CB8AC3E}">
        <p14:creationId xmlns:p14="http://schemas.microsoft.com/office/powerpoint/2010/main" val="96143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OPFRISSEN VAARDIGHEDEN</a:t>
            </a:r>
            <a:endParaRPr lang="nl-NL" sz="2800" dirty="0"/>
          </a:p>
        </p:txBody>
      </p:sp>
      <p:pic>
        <p:nvPicPr>
          <p:cNvPr id="4" name="Onlinemedia 3" title="24 Reanimatie volwassene met 2 hulpverleners en AED">
            <a:hlinkClick r:id="" action="ppaction://media"/>
            <a:extLst>
              <a:ext uri="{FF2B5EF4-FFF2-40B4-BE49-F238E27FC236}">
                <a16:creationId xmlns:a16="http://schemas.microsoft.com/office/drawing/2014/main" id="{59B74440-4C9A-46F0-974F-51D944874EB8}"/>
              </a:ext>
            </a:extLst>
          </p:cNvPr>
          <p:cNvPicPr>
            <a:picLocks noRot="1" noChangeAspect="1"/>
          </p:cNvPicPr>
          <p:nvPr>
            <a:videoFile r:link="rId1"/>
          </p:nvPr>
        </p:nvPicPr>
        <p:blipFill>
          <a:blip r:embed="rId3"/>
          <a:stretch>
            <a:fillRect/>
          </a:stretch>
        </p:blipFill>
        <p:spPr>
          <a:xfrm>
            <a:off x="1295999" y="729000"/>
            <a:ext cx="9600001" cy="5400000"/>
          </a:xfrm>
          <a:prstGeom prst="rect">
            <a:avLst/>
          </a:prstGeom>
        </p:spPr>
      </p:pic>
    </p:spTree>
    <p:extLst>
      <p:ext uri="{BB962C8B-B14F-4D97-AF65-F5344CB8AC3E}">
        <p14:creationId xmlns:p14="http://schemas.microsoft.com/office/powerpoint/2010/main" val="240363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a:extLst>
              <a:ext uri="{FF2B5EF4-FFF2-40B4-BE49-F238E27FC236}">
                <a16:creationId xmlns:a16="http://schemas.microsoft.com/office/drawing/2014/main" id="{A1DFCFBE-7B4F-4DAC-ACA4-941C7DDFCB1E}"/>
              </a:ext>
            </a:extLst>
          </p:cNvPr>
          <p:cNvGrpSpPr/>
          <p:nvPr/>
        </p:nvGrpSpPr>
        <p:grpSpPr>
          <a:xfrm>
            <a:off x="944400" y="2529925"/>
            <a:ext cx="10303199" cy="1798149"/>
            <a:chOff x="806450" y="2733187"/>
            <a:chExt cx="7531100" cy="1798149"/>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636271" y="3744859"/>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Oefenen vaardigheden</a:t>
              </a:r>
            </a:p>
          </p:txBody>
        </p:sp>
        <p:sp>
          <p:nvSpPr>
            <p:cNvPr id="17" name="Rectangle 18">
              <a:extLst>
                <a:ext uri="{FF2B5EF4-FFF2-40B4-BE49-F238E27FC236}">
                  <a16:creationId xmlns:a16="http://schemas.microsoft.com/office/drawing/2014/main" id="{D191287B-AB00-4AE4-AD40-1EBFFE549DDD}"/>
                </a:ext>
              </a:extLst>
            </p:cNvPr>
            <p:cNvSpPr>
              <a:spLocks noChangeArrowheads="1"/>
            </p:cNvSpPr>
            <p:nvPr/>
          </p:nvSpPr>
          <p:spPr bwMode="auto">
            <a:xfrm>
              <a:off x="806450" y="2733187"/>
              <a:ext cx="7531100" cy="786477"/>
            </a:xfrm>
            <a:prstGeom prst="rect">
              <a:avLst/>
            </a:prstGeom>
            <a:noFill/>
            <a:ln w="9525">
              <a:noFill/>
              <a:miter lim="800000"/>
              <a:headEnd/>
              <a:tailEnd/>
            </a:ln>
          </p:spPr>
          <p:txBody>
            <a:bodyPr/>
            <a:lstStyle/>
            <a:p>
              <a:pPr algn="ctr">
                <a:spcBef>
                  <a:spcPct val="20000"/>
                </a:spcBef>
              </a:pPr>
              <a:r>
                <a:rPr lang="en-GB" sz="4400" b="1" dirty="0">
                  <a:solidFill>
                    <a:srgbClr val="084077"/>
                  </a:solidFill>
                </a:rPr>
                <a:t>BEADEMEN MET HULPMIDDELEN</a:t>
              </a:r>
              <a:endParaRPr lang="en-GB" sz="4400" dirty="0"/>
            </a:p>
          </p:txBody>
        </p:sp>
      </p:grpSp>
    </p:spTree>
    <p:extLst>
      <p:ext uri="{BB962C8B-B14F-4D97-AF65-F5344CB8AC3E}">
        <p14:creationId xmlns:p14="http://schemas.microsoft.com/office/powerpoint/2010/main" val="592313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 opfris- en vervolgmodules</a:t>
            </a:r>
            <a:endParaRPr lang="nl-NL" sz="2800" dirty="0"/>
          </a:p>
        </p:txBody>
      </p:sp>
      <p:grpSp>
        <p:nvGrpSpPr>
          <p:cNvPr id="9" name="Groep 8">
            <a:extLst>
              <a:ext uri="{FF2B5EF4-FFF2-40B4-BE49-F238E27FC236}">
                <a16:creationId xmlns:a16="http://schemas.microsoft.com/office/drawing/2014/main" id="{E3F35BA1-F068-44C1-9E39-56258284556D}"/>
              </a:ext>
            </a:extLst>
          </p:cNvPr>
          <p:cNvGrpSpPr/>
          <p:nvPr/>
        </p:nvGrpSpPr>
        <p:grpSpPr>
          <a:xfrm>
            <a:off x="7289762" y="967204"/>
            <a:ext cx="1749932" cy="2605747"/>
            <a:chOff x="7289762" y="967204"/>
            <a:chExt cx="1749932" cy="260574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7289762" y="967204"/>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7318008" y="2988176"/>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Burger-</a:t>
              </a:r>
            </a:p>
            <a:p>
              <a:pPr algn="ctr"/>
              <a:r>
                <a:rPr lang="nl-NL" sz="1600" b="1" dirty="0">
                  <a:latin typeface="Arial" panose="020B0604020202020204" pitchFamily="34" charset="0"/>
                  <a:cs typeface="Arial" panose="020B0604020202020204" pitchFamily="34" charset="0"/>
                </a:rPr>
                <a:t>hulpverlening</a:t>
              </a: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3152306" y="3572951"/>
            <a:ext cx="1749932" cy="2605747"/>
            <a:chOff x="3152306" y="3572951"/>
            <a:chExt cx="1749932" cy="2605747"/>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5234714" y="3572951"/>
            <a:ext cx="1721686" cy="2580866"/>
            <a:chOff x="5234714" y="3572951"/>
            <a:chExt cx="1721686" cy="2580866"/>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Niet 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2" name="Groep 1">
            <a:extLst>
              <a:ext uri="{FF2B5EF4-FFF2-40B4-BE49-F238E27FC236}">
                <a16:creationId xmlns:a16="http://schemas.microsoft.com/office/drawing/2014/main" id="{DE6E529D-2DF9-4D26-81A6-2BEF502A6721}"/>
              </a:ext>
            </a:extLst>
          </p:cNvPr>
          <p:cNvGrpSpPr/>
          <p:nvPr/>
        </p:nvGrpSpPr>
        <p:grpSpPr>
          <a:xfrm>
            <a:off x="5235600" y="967204"/>
            <a:ext cx="1764055" cy="2359526"/>
            <a:chOff x="5235600" y="967204"/>
            <a:chExt cx="1764055" cy="2359526"/>
          </a:xfrm>
        </p:grpSpPr>
        <p:sp>
          <p:nvSpPr>
            <p:cNvPr id="26" name="Tekstvak 25">
              <a:hlinkClick r:id="rId8" action="ppaction://hlinksldjump"/>
              <a:extLst>
                <a:ext uri="{FF2B5EF4-FFF2-40B4-BE49-F238E27FC236}">
                  <a16:creationId xmlns:a16="http://schemas.microsoft.com/office/drawing/2014/main" id="{9A949119-9E8D-49F6-979A-F0A0A7C22873}"/>
                </a:ext>
              </a:extLst>
            </p:cNvPr>
            <p:cNvSpPr txBox="1"/>
            <p:nvPr/>
          </p:nvSpPr>
          <p:spPr>
            <a:xfrm>
              <a:off x="5277969" y="2988176"/>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Covid-19</a:t>
              </a:r>
            </a:p>
          </p:txBody>
        </p:sp>
        <p:sp>
          <p:nvSpPr>
            <p:cNvPr id="27" name="Rechthoek 26">
              <a:hlinkClick r:id="rId8" action="ppaction://hlinksldjump"/>
              <a:extLst>
                <a:ext uri="{FF2B5EF4-FFF2-40B4-BE49-F238E27FC236}">
                  <a16:creationId xmlns:a16="http://schemas.microsoft.com/office/drawing/2014/main" id="{660ECCD7-2DE0-46CF-A320-B4E2E4D08AAB}"/>
                </a:ext>
              </a:extLst>
            </p:cNvPr>
            <p:cNvSpPr/>
            <p:nvPr/>
          </p:nvSpPr>
          <p:spPr>
            <a:xfrm>
              <a:off x="5235600" y="967204"/>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hlinkClick r:id="rId8" action="ppaction://hlinksldjump"/>
              <a:extLst>
                <a:ext uri="{FF2B5EF4-FFF2-40B4-BE49-F238E27FC236}">
                  <a16:creationId xmlns:a16="http://schemas.microsoft.com/office/drawing/2014/main" id="{9BD45B92-5D1B-4406-8A34-3646F26B25E0}"/>
                </a:ext>
              </a:extLst>
            </p:cNvPr>
            <p:cNvPicPr>
              <a:picLocks/>
            </p:cNvPicPr>
            <p:nvPr/>
          </p:nvPicPr>
          <p:blipFill>
            <a:blip r:embed="rId9">
              <a:extLst>
                <a:ext uri="{837473B0-CC2E-450A-ABE3-18F120FF3D39}">
                  <a1611:picAttrSrcUrl xmlns:a1611="http://schemas.microsoft.com/office/drawing/2016/11/main" r:id="rId10"/>
                </a:ext>
              </a:extLst>
            </a:blip>
            <a:stretch>
              <a:fillRect/>
            </a:stretch>
          </p:blipFill>
          <p:spPr>
            <a:xfrm>
              <a:off x="5368047" y="1166731"/>
              <a:ext cx="1455020" cy="1489744"/>
            </a:xfrm>
            <a:prstGeom prst="rect">
              <a:avLst/>
            </a:prstGeom>
            <a:noFill/>
            <a:ln w="19050">
              <a:noFill/>
            </a:ln>
          </p:spPr>
        </p:pic>
      </p:grpSp>
      <p:grpSp>
        <p:nvGrpSpPr>
          <p:cNvPr id="10" name="Groep 9">
            <a:extLst>
              <a:ext uri="{FF2B5EF4-FFF2-40B4-BE49-F238E27FC236}">
                <a16:creationId xmlns:a16="http://schemas.microsoft.com/office/drawing/2014/main" id="{D0102E10-9F8F-4979-BF63-38F54CBB2C48}"/>
              </a:ext>
            </a:extLst>
          </p:cNvPr>
          <p:cNvGrpSpPr/>
          <p:nvPr/>
        </p:nvGrpSpPr>
        <p:grpSpPr>
          <a:xfrm>
            <a:off x="7288536" y="3546445"/>
            <a:ext cx="1722912" cy="2632253"/>
            <a:chOff x="7288536" y="3546445"/>
            <a:chExt cx="1722912" cy="2632253"/>
          </a:xfrm>
        </p:grpSpPr>
        <p:sp>
          <p:nvSpPr>
            <p:cNvPr id="30" name="Tekstvak 29">
              <a:extLst>
                <a:ext uri="{FF2B5EF4-FFF2-40B4-BE49-F238E27FC236}">
                  <a16:creationId xmlns:a16="http://schemas.microsoft.com/office/drawing/2014/main" id="{FAF95B82-A07D-4070-87B3-4EF06698321D}"/>
                </a:ext>
              </a:extLst>
            </p:cNvPr>
            <p:cNvSpPr txBox="1"/>
            <p:nvPr/>
          </p:nvSpPr>
          <p:spPr>
            <a:xfrm>
              <a:off x="7289762" y="5593923"/>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Afwijkend</a:t>
              </a:r>
            </a:p>
            <a:p>
              <a:pPr algn="ctr"/>
              <a:r>
                <a:rPr lang="nl-NL" sz="1600" b="1" dirty="0">
                  <a:latin typeface="Arial" panose="020B0604020202020204" pitchFamily="34" charset="0"/>
                  <a:cs typeface="Arial" panose="020B0604020202020204" pitchFamily="34" charset="0"/>
                </a:rPr>
                <a:t>algoritme</a:t>
              </a:r>
            </a:p>
          </p:txBody>
        </p:sp>
        <p:sp>
          <p:nvSpPr>
            <p:cNvPr id="31" name="Rechthoek 30">
              <a:hlinkClick r:id="rId11" action="ppaction://hlinksldjump"/>
              <a:extLst>
                <a:ext uri="{FF2B5EF4-FFF2-40B4-BE49-F238E27FC236}">
                  <a16:creationId xmlns:a16="http://schemas.microsoft.com/office/drawing/2014/main" id="{FF7B8CC5-077C-487F-8464-050EBAA4CAAC}"/>
                </a:ext>
              </a:extLst>
            </p:cNvPr>
            <p:cNvSpPr/>
            <p:nvPr/>
          </p:nvSpPr>
          <p:spPr>
            <a:xfrm>
              <a:off x="7288536" y="3546445"/>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11" action="ppaction://hlinksldjump"/>
              <a:extLst>
                <a:ext uri="{FF2B5EF4-FFF2-40B4-BE49-F238E27FC236}">
                  <a16:creationId xmlns:a16="http://schemas.microsoft.com/office/drawing/2014/main" id="{D52AE45B-1988-4FF0-A2A6-12BD039AC332}"/>
                </a:ext>
              </a:extLst>
            </p:cNvPr>
            <p:cNvSpPr>
              <a:spLocks noChangeAspect="1"/>
            </p:cNvSpPr>
            <p:nvPr/>
          </p:nvSpPr>
          <p:spPr>
            <a:xfrm>
              <a:off x="7618198" y="4533912"/>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11" action="ppaction://hlinksldjump"/>
              <a:extLst>
                <a:ext uri="{FF2B5EF4-FFF2-40B4-BE49-F238E27FC236}">
                  <a16:creationId xmlns:a16="http://schemas.microsoft.com/office/drawing/2014/main" id="{18FB7DFC-F1E6-46F9-A1C9-9EBD59E442A7}"/>
                </a:ext>
              </a:extLst>
            </p:cNvPr>
            <p:cNvSpPr>
              <a:spLocks noChangeAspect="1"/>
            </p:cNvSpPr>
            <p:nvPr/>
          </p:nvSpPr>
          <p:spPr>
            <a:xfrm>
              <a:off x="7618198" y="3881087"/>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11" action="ppaction://hlinksldjump"/>
              <a:extLst>
                <a:ext uri="{FF2B5EF4-FFF2-40B4-BE49-F238E27FC236}">
                  <a16:creationId xmlns:a16="http://schemas.microsoft.com/office/drawing/2014/main" id="{D829061E-D44A-4655-AC20-62FD311CCB55}"/>
                </a:ext>
              </a:extLst>
            </p:cNvPr>
            <p:cNvSpPr>
              <a:spLocks noChangeAspect="1"/>
            </p:cNvSpPr>
            <p:nvPr/>
          </p:nvSpPr>
          <p:spPr>
            <a:xfrm>
              <a:off x="7618198" y="40985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11" action="ppaction://hlinksldjump"/>
              <a:extLst>
                <a:ext uri="{FF2B5EF4-FFF2-40B4-BE49-F238E27FC236}">
                  <a16:creationId xmlns:a16="http://schemas.microsoft.com/office/drawing/2014/main" id="{72C7BA6F-EDE0-45B1-B9A2-DF0FF228A08B}"/>
                </a:ext>
              </a:extLst>
            </p:cNvPr>
            <p:cNvSpPr>
              <a:spLocks noChangeAspect="1"/>
            </p:cNvSpPr>
            <p:nvPr/>
          </p:nvSpPr>
          <p:spPr>
            <a:xfrm>
              <a:off x="7618198" y="3665107"/>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11" action="ppaction://hlinksldjump"/>
              <a:extLst>
                <a:ext uri="{FF2B5EF4-FFF2-40B4-BE49-F238E27FC236}">
                  <a16:creationId xmlns:a16="http://schemas.microsoft.com/office/drawing/2014/main" id="{3961BF36-5425-4704-879A-1DF09D56D837}"/>
                </a:ext>
              </a:extLst>
            </p:cNvPr>
            <p:cNvSpPr>
              <a:spLocks noChangeAspect="1"/>
            </p:cNvSpPr>
            <p:nvPr/>
          </p:nvSpPr>
          <p:spPr>
            <a:xfrm>
              <a:off x="7618198" y="4316043"/>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hlinkClick r:id="rId11" action="ppaction://hlinksldjump"/>
              <a:extLst>
                <a:ext uri="{FF2B5EF4-FFF2-40B4-BE49-F238E27FC236}">
                  <a16:creationId xmlns:a16="http://schemas.microsoft.com/office/drawing/2014/main" id="{93DB7263-76A3-49C9-A94C-8058C0284AB4}"/>
                </a:ext>
              </a:extLst>
            </p:cNvPr>
            <p:cNvSpPr>
              <a:spLocks noChangeAspect="1"/>
            </p:cNvSpPr>
            <p:nvPr/>
          </p:nvSpPr>
          <p:spPr>
            <a:xfrm>
              <a:off x="7618198" y="4885862"/>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11" action="ppaction://hlinksldjump"/>
              <a:extLst>
                <a:ext uri="{FF2B5EF4-FFF2-40B4-BE49-F238E27FC236}">
                  <a16:creationId xmlns:a16="http://schemas.microsoft.com/office/drawing/2014/main" id="{FA164E3B-48B3-4826-9C74-B25061508C58}"/>
                </a:ext>
              </a:extLst>
            </p:cNvPr>
            <p:cNvSpPr>
              <a:spLocks/>
            </p:cNvSpPr>
            <p:nvPr/>
          </p:nvSpPr>
          <p:spPr>
            <a:xfrm>
              <a:off x="7618198" y="5103315"/>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11" action="ppaction://hlinksldjump"/>
              <a:extLst>
                <a:ext uri="{FF2B5EF4-FFF2-40B4-BE49-F238E27FC236}">
                  <a16:creationId xmlns:a16="http://schemas.microsoft.com/office/drawing/2014/main" id="{B5612E51-4150-473D-8673-5B69E8C0B9B3}"/>
                </a:ext>
              </a:extLst>
            </p:cNvPr>
            <p:cNvSpPr/>
            <p:nvPr/>
          </p:nvSpPr>
          <p:spPr>
            <a:xfrm>
              <a:off x="8588822" y="3665107"/>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3166429" y="972176"/>
            <a:ext cx="1735809" cy="2349582"/>
            <a:chOff x="3166429" y="972176"/>
            <a:chExt cx="1735809" cy="2349582"/>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Opfrissen</a:t>
              </a:r>
            </a:p>
          </p:txBody>
        </p:sp>
        <p:pic>
          <p:nvPicPr>
            <p:cNvPr id="42" name="Afbeelding 41">
              <a:hlinkClick r:id="rId12"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3"/>
            <a:srcRect l="55259" t="-3912" r="-1552" b="-6347"/>
            <a:stretch/>
          </p:blipFill>
          <p:spPr>
            <a:xfrm>
              <a:off x="3181438" y="972176"/>
              <a:ext cx="1720800" cy="2016000"/>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3677519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Niet technische vaardigheden</a:t>
            </a:r>
          </a:p>
        </p:txBody>
      </p:sp>
    </p:spTree>
    <p:extLst>
      <p:ext uri="{BB962C8B-B14F-4D97-AF65-F5344CB8AC3E}">
        <p14:creationId xmlns:p14="http://schemas.microsoft.com/office/powerpoint/2010/main" val="233133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LEERDOELEN</a:t>
            </a:r>
            <a:endParaRPr lang="nl-NL" sz="2800" dirty="0"/>
          </a:p>
        </p:txBody>
      </p:sp>
      <p:sp>
        <p:nvSpPr>
          <p:cNvPr id="4" name="Text Box 3">
            <a:extLst>
              <a:ext uri="{FF2B5EF4-FFF2-40B4-BE49-F238E27FC236}">
                <a16:creationId xmlns:a16="http://schemas.microsoft.com/office/drawing/2014/main" id="{CAE329DD-13FC-4302-8C19-F64DDA63DB6B}"/>
              </a:ext>
            </a:extLst>
          </p:cNvPr>
          <p:cNvSpPr txBox="1">
            <a:spLocks noChangeArrowheads="1"/>
          </p:cNvSpPr>
          <p:nvPr/>
        </p:nvSpPr>
        <p:spPr bwMode="auto">
          <a:xfrm>
            <a:off x="468503" y="1440061"/>
            <a:ext cx="11254994" cy="3816429"/>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err="1">
                <a:latin typeface="Arial" panose="020B0604020202020204" pitchFamily="34" charset="0"/>
                <a:cs typeface="Arial" panose="020B0604020202020204" pitchFamily="34" charset="0"/>
              </a:rPr>
              <a:t>Aan</a:t>
            </a:r>
            <a:r>
              <a:rPr lang="en-GB" sz="2400" kern="600" dirty="0">
                <a:latin typeface="Arial" panose="020B0604020202020204" pitchFamily="34" charset="0"/>
                <a:cs typeface="Arial" panose="020B0604020202020204" pitchFamily="34" charset="0"/>
              </a:rPr>
              <a:t> het </a:t>
            </a:r>
            <a:r>
              <a:rPr lang="en-GB" sz="2400" kern="600" dirty="0" err="1">
                <a:latin typeface="Arial" panose="020B0604020202020204" pitchFamily="34" charset="0"/>
                <a:cs typeface="Arial" panose="020B0604020202020204" pitchFamily="34" charset="0"/>
              </a:rPr>
              <a:t>einde</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deze</a:t>
            </a:r>
            <a:r>
              <a:rPr lang="en-GB" sz="2400" kern="600" dirty="0">
                <a:latin typeface="Arial" panose="020B0604020202020204" pitchFamily="34" charset="0"/>
                <a:cs typeface="Arial" panose="020B0604020202020204" pitchFamily="34" charset="0"/>
              </a:rPr>
              <a:t> module </a:t>
            </a:r>
            <a:r>
              <a:rPr lang="en-GB" sz="2400" kern="600" dirty="0" err="1">
                <a:latin typeface="Arial" panose="020B0604020202020204" pitchFamily="34" charset="0"/>
                <a:cs typeface="Arial" panose="020B0604020202020204" pitchFamily="34" charset="0"/>
              </a:rPr>
              <a:t>kunt</a:t>
            </a:r>
            <a:r>
              <a:rPr lang="en-GB" sz="2400" kern="600" dirty="0">
                <a:latin typeface="Arial" panose="020B0604020202020204" pitchFamily="34" charset="0"/>
                <a:cs typeface="Arial" panose="020B0604020202020204" pitchFamily="34" charset="0"/>
              </a:rPr>
              <a:t> u:</a:t>
            </a:r>
          </a:p>
          <a:p>
            <a:pPr>
              <a:spcBef>
                <a:spcPts val="0"/>
              </a:spcBef>
              <a:spcAft>
                <a:spcPts val="1200"/>
              </a:spcAft>
            </a:pP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200"/>
              </a:spcAft>
              <a:buFont typeface="Arial" panose="020B0604020202020204" pitchFamily="34" charset="0"/>
              <a:buChar char="•"/>
            </a:pPr>
            <a:r>
              <a:rPr lang="en-GB" sz="2400" kern="600" dirty="0">
                <a:latin typeface="Arial" panose="020B0604020202020204" pitchFamily="34" charset="0"/>
                <a:cs typeface="Arial" panose="020B0604020202020204" pitchFamily="34" charset="0"/>
              </a:rPr>
              <a:t>Uitleggen wat het </a:t>
            </a:r>
            <a:r>
              <a:rPr lang="en-GB" sz="2400" kern="600" dirty="0" err="1">
                <a:latin typeface="Arial" panose="020B0604020202020204" pitchFamily="34" charset="0"/>
                <a:cs typeface="Arial" panose="020B0604020202020204" pitchFamily="34" charset="0"/>
              </a:rPr>
              <a:t>belang</a:t>
            </a:r>
            <a:r>
              <a:rPr lang="en-GB" sz="2400" kern="600" dirty="0">
                <a:latin typeface="Arial" panose="020B0604020202020204" pitchFamily="34" charset="0"/>
                <a:cs typeface="Arial" panose="020B0604020202020204" pitchFamily="34" charset="0"/>
              </a:rPr>
              <a:t> is van </a:t>
            </a:r>
            <a:r>
              <a:rPr lang="en-GB" sz="2400" kern="600" dirty="0" err="1">
                <a:latin typeface="Arial" panose="020B0604020202020204" pitchFamily="34" charset="0"/>
                <a:cs typeface="Arial" panose="020B0604020202020204" pitchFamily="34" charset="0"/>
              </a:rPr>
              <a:t>niet-technische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vaardigheden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bij</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reanimatie</a:t>
            </a:r>
          </a:p>
          <a:p>
            <a:pPr marL="342900" indent="-342900">
              <a:spcBef>
                <a:spcPts val="0"/>
              </a:spcBef>
              <a:spcAft>
                <a:spcPts val="1200"/>
              </a:spcAft>
              <a:buFont typeface="Arial" panose="020B0604020202020204" pitchFamily="34" charset="0"/>
              <a:buChar char="•"/>
            </a:pPr>
            <a:r>
              <a:rPr lang="en-GB" sz="2400" kern="600" dirty="0">
                <a:latin typeface="Arial" panose="020B0604020202020204" pitchFamily="34" charset="0"/>
                <a:cs typeface="Arial" panose="020B0604020202020204" pitchFamily="34" charset="0"/>
              </a:rPr>
              <a:t>Uitleggen </a:t>
            </a:r>
            <a:r>
              <a:rPr lang="en-GB" sz="2400" kern="600" dirty="0" err="1">
                <a:latin typeface="Arial" panose="020B0604020202020204" pitchFamily="34" charset="0"/>
                <a:cs typeface="Arial" panose="020B0604020202020204" pitchFamily="34" charset="0"/>
              </a:rPr>
              <a:t>welke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omstandigheden</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invloed</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zijn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bij</a:t>
            </a:r>
            <a:r>
              <a:rPr lang="en-GB" sz="2400" kern="600" dirty="0">
                <a:latin typeface="Arial" panose="020B0604020202020204" pitchFamily="34" charset="0"/>
                <a:cs typeface="Arial" panose="020B0604020202020204" pitchFamily="34" charset="0"/>
              </a:rPr>
              <a:t> de </a:t>
            </a:r>
            <a:r>
              <a:rPr lang="en-GB" sz="2400" kern="600" dirty="0" err="1">
                <a:latin typeface="Arial" panose="020B0604020202020204" pitchFamily="34" charset="0"/>
                <a:cs typeface="Arial" panose="020B0604020202020204" pitchFamily="34" charset="0"/>
              </a:rPr>
              <a:t>herkenning</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circulatiestilstand</a:t>
            </a:r>
            <a:endParaRPr lang="en-GB" sz="2400" kern="600"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GB" sz="2400" kern="600" dirty="0">
                <a:latin typeface="Arial" panose="020B0604020202020204" pitchFamily="34" charset="0"/>
                <a:cs typeface="Arial" panose="020B0604020202020204" pitchFamily="34" charset="0"/>
              </a:rPr>
              <a:t>Uitleggen </a:t>
            </a:r>
            <a:r>
              <a:rPr lang="en-GB" sz="2400" kern="600" dirty="0" err="1">
                <a:latin typeface="Arial" panose="020B0604020202020204" pitchFamily="34" charset="0"/>
                <a:cs typeface="Arial" panose="020B0604020202020204" pitchFamily="34" charset="0"/>
              </a:rPr>
              <a:t>welke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vaardigheden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bijdragen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aan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optimale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samenwerking</a:t>
            </a: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2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Leider</a:t>
            </a:r>
            <a:r>
              <a:rPr lang="en-GB" sz="2400" kern="600" dirty="0">
                <a:latin typeface="Arial" panose="020B0604020202020204" pitchFamily="34" charset="0"/>
                <a:cs typeface="Arial" panose="020B0604020202020204" pitchFamily="34" charset="0"/>
              </a:rPr>
              <a:t>- of </a:t>
            </a:r>
            <a:r>
              <a:rPr lang="en-GB" sz="2400" kern="600" dirty="0" err="1">
                <a:latin typeface="Arial" panose="020B0604020202020204" pitchFamily="34" charset="0"/>
                <a:cs typeface="Arial" panose="020B0604020202020204" pitchFamily="34" charset="0"/>
              </a:rPr>
              <a:t>volgerschap</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tonen</a:t>
            </a:r>
            <a:r>
              <a:rPr lang="en-GB" sz="2400" kern="600" dirty="0">
                <a:latin typeface="Arial" panose="020B0604020202020204" pitchFamily="34" charset="0"/>
                <a:cs typeface="Arial" panose="020B0604020202020204" pitchFamily="34" charset="0"/>
              </a:rPr>
              <a:t> in </a:t>
            </a: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scenario</a:t>
            </a:r>
          </a:p>
        </p:txBody>
      </p:sp>
    </p:spTree>
    <p:extLst>
      <p:ext uri="{BB962C8B-B14F-4D97-AF65-F5344CB8AC3E}">
        <p14:creationId xmlns:p14="http://schemas.microsoft.com/office/powerpoint/2010/main" val="1980431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14559" y="252000"/>
            <a:ext cx="7362882" cy="523220"/>
          </a:xfrm>
          <a:prstGeom prst="rect">
            <a:avLst/>
          </a:prstGeom>
          <a:noFill/>
        </p:spPr>
        <p:txBody>
          <a:bodyPr wrap="square">
            <a:spAutoFit/>
          </a:bodyPr>
          <a:lstStyle/>
          <a:p>
            <a:pPr algn="ctr"/>
            <a:r>
              <a:rPr lang="nl-NL" sz="2800" b="1" dirty="0">
                <a:solidFill>
                  <a:srgbClr val="084077"/>
                </a:solidFill>
                <a:latin typeface="Arial" charset="0"/>
                <a:cs typeface="Arial" charset="0"/>
              </a:rPr>
              <a:t>REANIMATIE VRAAGT OM TEAMWORK</a:t>
            </a:r>
            <a:endParaRPr lang="nl-NL" sz="2800" dirty="0"/>
          </a:p>
        </p:txBody>
      </p:sp>
      <p:pic>
        <p:nvPicPr>
          <p:cNvPr id="4" name="Afbeelding 3">
            <a:extLst>
              <a:ext uri="{FF2B5EF4-FFF2-40B4-BE49-F238E27FC236}">
                <a16:creationId xmlns:a16="http://schemas.microsoft.com/office/drawing/2014/main" id="{D954E524-361D-463A-8BF7-831FC7ECD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02" y="1222681"/>
            <a:ext cx="6039036" cy="4412633"/>
          </a:xfrm>
          <a:prstGeom prst="rect">
            <a:avLst/>
          </a:prstGeom>
        </p:spPr>
      </p:pic>
      <p:sp>
        <p:nvSpPr>
          <p:cNvPr id="6" name="Text Box 3">
            <a:extLst>
              <a:ext uri="{FF2B5EF4-FFF2-40B4-BE49-F238E27FC236}">
                <a16:creationId xmlns:a16="http://schemas.microsoft.com/office/drawing/2014/main" id="{2829C544-0707-4F8B-8328-B129AEB3D5CB}"/>
              </a:ext>
            </a:extLst>
          </p:cNvPr>
          <p:cNvSpPr txBox="1"/>
          <p:nvPr/>
        </p:nvSpPr>
        <p:spPr>
          <a:xfrm>
            <a:off x="7081935" y="2910908"/>
            <a:ext cx="3658509" cy="1036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600"/>
              </a:spcBef>
              <a:buSzPct val="100000"/>
              <a:defRPr sz="2400"/>
            </a:pPr>
            <a:r>
              <a:rPr lang="nl-NL" sz="2400" dirty="0">
                <a:latin typeface="Arial" panose="020B0604020202020204" pitchFamily="34" charset="0"/>
                <a:cs typeface="Arial" panose="020B0604020202020204" pitchFamily="34" charset="0"/>
              </a:rPr>
              <a:t>Een team van experts, </a:t>
            </a:r>
          </a:p>
          <a:p>
            <a:pPr algn="ctr">
              <a:spcBef>
                <a:spcPts val="1600"/>
              </a:spcBef>
              <a:buSzPct val="100000"/>
              <a:defRPr sz="2400"/>
            </a:pPr>
            <a:r>
              <a:rPr lang="nl-NL" sz="2400" dirty="0">
                <a:latin typeface="Arial" panose="020B0604020202020204" pitchFamily="34" charset="0"/>
                <a:cs typeface="Arial" panose="020B0604020202020204" pitchFamily="34" charset="0"/>
              </a:rPr>
              <a:t>is geen expert team</a:t>
            </a:r>
          </a:p>
        </p:txBody>
      </p:sp>
    </p:spTree>
    <p:extLst>
      <p:ext uri="{BB962C8B-B14F-4D97-AF65-F5344CB8AC3E}">
        <p14:creationId xmlns:p14="http://schemas.microsoft.com/office/powerpoint/2010/main" val="1620225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14559" y="252000"/>
            <a:ext cx="7362882" cy="523220"/>
          </a:xfrm>
          <a:prstGeom prst="rect">
            <a:avLst/>
          </a:prstGeom>
          <a:noFill/>
        </p:spPr>
        <p:txBody>
          <a:bodyPr wrap="square">
            <a:spAutoFit/>
          </a:bodyPr>
          <a:lstStyle/>
          <a:p>
            <a:pPr algn="ctr"/>
            <a:r>
              <a:rPr lang="nl-NL" sz="2800" b="1" dirty="0">
                <a:solidFill>
                  <a:srgbClr val="084077"/>
                </a:solidFill>
                <a:latin typeface="Arial" charset="0"/>
                <a:cs typeface="Arial" charset="0"/>
              </a:rPr>
              <a:t>NIET TECHNISCHE VAARDIGHEDEN</a:t>
            </a:r>
            <a:endParaRPr lang="nl-NL" sz="2800" dirty="0"/>
          </a:p>
        </p:txBody>
      </p:sp>
      <p:grpSp>
        <p:nvGrpSpPr>
          <p:cNvPr id="2" name="Groep 1">
            <a:extLst>
              <a:ext uri="{FF2B5EF4-FFF2-40B4-BE49-F238E27FC236}">
                <a16:creationId xmlns:a16="http://schemas.microsoft.com/office/drawing/2014/main" id="{673BB5BC-1543-4D2B-9F53-0201B8A24BC8}"/>
              </a:ext>
            </a:extLst>
          </p:cNvPr>
          <p:cNvGrpSpPr/>
          <p:nvPr/>
        </p:nvGrpSpPr>
        <p:grpSpPr>
          <a:xfrm>
            <a:off x="1078180" y="887040"/>
            <a:ext cx="10035639" cy="5394078"/>
            <a:chOff x="1481446" y="1288257"/>
            <a:chExt cx="10035639" cy="5394078"/>
          </a:xfrm>
        </p:grpSpPr>
        <p:sp>
          <p:nvSpPr>
            <p:cNvPr id="5" name="Rechthoek 4">
              <a:extLst>
                <a:ext uri="{FF2B5EF4-FFF2-40B4-BE49-F238E27FC236}">
                  <a16:creationId xmlns:a16="http://schemas.microsoft.com/office/drawing/2014/main" id="{2DC4895E-AF8C-468A-9238-8A3BA59490F2}"/>
                </a:ext>
              </a:extLst>
            </p:cNvPr>
            <p:cNvSpPr/>
            <p:nvPr/>
          </p:nvSpPr>
          <p:spPr>
            <a:xfrm>
              <a:off x="1824913" y="1773771"/>
              <a:ext cx="1143063" cy="799196"/>
            </a:xfrm>
            <a:prstGeom prst="rect">
              <a:avLst/>
            </a:prstGeom>
            <a:solidFill>
              <a:srgbClr val="BFD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Explosie: 14 punten 6">
              <a:extLst>
                <a:ext uri="{FF2B5EF4-FFF2-40B4-BE49-F238E27FC236}">
                  <a16:creationId xmlns:a16="http://schemas.microsoft.com/office/drawing/2014/main" id="{333CD68C-7AEC-4EC7-AE5C-8C0FA335430E}"/>
                </a:ext>
              </a:extLst>
            </p:cNvPr>
            <p:cNvSpPr/>
            <p:nvPr/>
          </p:nvSpPr>
          <p:spPr>
            <a:xfrm>
              <a:off x="1481446" y="1288257"/>
              <a:ext cx="3144982" cy="1540895"/>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latin typeface="Arial" panose="020B0604020202020204" pitchFamily="34" charset="0"/>
                  <a:cs typeface="Arial" panose="020B0604020202020204" pitchFamily="34" charset="0"/>
                </a:rPr>
                <a:t>Circulatie stilstand</a:t>
              </a:r>
            </a:p>
          </p:txBody>
        </p:sp>
        <p:sp>
          <p:nvSpPr>
            <p:cNvPr id="8" name="Pijl: rechts 7">
              <a:extLst>
                <a:ext uri="{FF2B5EF4-FFF2-40B4-BE49-F238E27FC236}">
                  <a16:creationId xmlns:a16="http://schemas.microsoft.com/office/drawing/2014/main" id="{D9CD5CB7-DBEF-4184-8D1E-4209DCC1FD0C}"/>
                </a:ext>
              </a:extLst>
            </p:cNvPr>
            <p:cNvSpPr/>
            <p:nvPr/>
          </p:nvSpPr>
          <p:spPr>
            <a:xfrm>
              <a:off x="4190135" y="1857318"/>
              <a:ext cx="446985" cy="402771"/>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E3A6C381-427B-4E95-B39E-6FF0FC3BB3E6}"/>
                </a:ext>
              </a:extLst>
            </p:cNvPr>
            <p:cNvSpPr/>
            <p:nvPr/>
          </p:nvSpPr>
          <p:spPr>
            <a:xfrm>
              <a:off x="4776679" y="1299632"/>
              <a:ext cx="2143815" cy="120854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De gebeurtenis opmerken</a:t>
              </a:r>
            </a:p>
          </p:txBody>
        </p:sp>
        <p:sp>
          <p:nvSpPr>
            <p:cNvPr id="10" name="Rechthoek 9">
              <a:extLst>
                <a:ext uri="{FF2B5EF4-FFF2-40B4-BE49-F238E27FC236}">
                  <a16:creationId xmlns:a16="http://schemas.microsoft.com/office/drawing/2014/main" id="{054AB590-0048-49E7-9027-A2D8E3A7CB91}"/>
                </a:ext>
              </a:extLst>
            </p:cNvPr>
            <p:cNvSpPr/>
            <p:nvPr/>
          </p:nvSpPr>
          <p:spPr>
            <a:xfrm>
              <a:off x="6161883" y="1903904"/>
              <a:ext cx="2143815" cy="120854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Herkennen noodzaak reanimatie</a:t>
              </a:r>
            </a:p>
          </p:txBody>
        </p:sp>
        <p:sp>
          <p:nvSpPr>
            <p:cNvPr id="11" name="Rechthoek 10">
              <a:extLst>
                <a:ext uri="{FF2B5EF4-FFF2-40B4-BE49-F238E27FC236}">
                  <a16:creationId xmlns:a16="http://schemas.microsoft.com/office/drawing/2014/main" id="{1FA8F2D0-3E2F-431F-9384-09E2B7986E9C}"/>
                </a:ext>
              </a:extLst>
            </p:cNvPr>
            <p:cNvSpPr/>
            <p:nvPr/>
          </p:nvSpPr>
          <p:spPr>
            <a:xfrm>
              <a:off x="7547087" y="2829153"/>
              <a:ext cx="2143815" cy="120854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Bereidheid tot starten</a:t>
              </a:r>
            </a:p>
          </p:txBody>
        </p:sp>
        <p:sp>
          <p:nvSpPr>
            <p:cNvPr id="12" name="Pijl: rechts 11">
              <a:extLst>
                <a:ext uri="{FF2B5EF4-FFF2-40B4-BE49-F238E27FC236}">
                  <a16:creationId xmlns:a16="http://schemas.microsoft.com/office/drawing/2014/main" id="{0B4C20B7-FE6D-4A73-A399-A5A3B8AFA0E5}"/>
                </a:ext>
              </a:extLst>
            </p:cNvPr>
            <p:cNvSpPr/>
            <p:nvPr/>
          </p:nvSpPr>
          <p:spPr>
            <a:xfrm rot="3688275">
              <a:off x="8959935" y="4123397"/>
              <a:ext cx="446985" cy="402771"/>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Explosie: 14 punten 12">
              <a:extLst>
                <a:ext uri="{FF2B5EF4-FFF2-40B4-BE49-F238E27FC236}">
                  <a16:creationId xmlns:a16="http://schemas.microsoft.com/office/drawing/2014/main" id="{256F9D8B-DDF4-43D2-B833-94B467B9B4C3}"/>
                </a:ext>
              </a:extLst>
            </p:cNvPr>
            <p:cNvSpPr/>
            <p:nvPr/>
          </p:nvSpPr>
          <p:spPr>
            <a:xfrm>
              <a:off x="7881256" y="4192502"/>
              <a:ext cx="3635829" cy="1540895"/>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latin typeface="Arial" panose="020B0604020202020204" pitchFamily="34" charset="0"/>
                  <a:cs typeface="Arial" panose="020B0604020202020204" pitchFamily="34" charset="0"/>
                </a:rPr>
                <a:t>Reanimatie</a:t>
              </a:r>
            </a:p>
          </p:txBody>
        </p:sp>
        <p:sp>
          <p:nvSpPr>
            <p:cNvPr id="14" name="Linkeraccolade 13">
              <a:extLst>
                <a:ext uri="{FF2B5EF4-FFF2-40B4-BE49-F238E27FC236}">
                  <a16:creationId xmlns:a16="http://schemas.microsoft.com/office/drawing/2014/main" id="{55F35823-BBD1-4EF5-A641-68886FD13D3D}"/>
                </a:ext>
              </a:extLst>
            </p:cNvPr>
            <p:cNvSpPr/>
            <p:nvPr/>
          </p:nvSpPr>
          <p:spPr>
            <a:xfrm rot="16200000">
              <a:off x="7633919" y="2910732"/>
              <a:ext cx="285698" cy="6000178"/>
            </a:xfrm>
            <a:prstGeom prst="leftBrace">
              <a:avLst>
                <a:gd name="adj1" fmla="val 8333"/>
                <a:gd name="adj2" fmla="val 50544"/>
              </a:avLst>
            </a:prstGeom>
            <a:ln w="19050">
              <a:solidFill>
                <a:srgbClr val="005C9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5" name="Rechthoek 14">
              <a:extLst>
                <a:ext uri="{FF2B5EF4-FFF2-40B4-BE49-F238E27FC236}">
                  <a16:creationId xmlns:a16="http://schemas.microsoft.com/office/drawing/2014/main" id="{6EA50E0E-9A0A-4FB5-AEDD-DC9B2033AB89}"/>
                </a:ext>
              </a:extLst>
            </p:cNvPr>
            <p:cNvSpPr/>
            <p:nvPr/>
          </p:nvSpPr>
          <p:spPr>
            <a:xfrm>
              <a:off x="6964055" y="6184927"/>
              <a:ext cx="1834401" cy="4974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Samenwerken</a:t>
              </a:r>
            </a:p>
          </p:txBody>
        </p:sp>
      </p:grpSp>
    </p:spTree>
    <p:extLst>
      <p:ext uri="{BB962C8B-B14F-4D97-AF65-F5344CB8AC3E}">
        <p14:creationId xmlns:p14="http://schemas.microsoft.com/office/powerpoint/2010/main" val="3017904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14559" y="252000"/>
            <a:ext cx="7362882" cy="523220"/>
          </a:xfrm>
          <a:prstGeom prst="rect">
            <a:avLst/>
          </a:prstGeom>
          <a:noFill/>
        </p:spPr>
        <p:txBody>
          <a:bodyPr wrap="square">
            <a:spAutoFit/>
          </a:bodyPr>
          <a:lstStyle/>
          <a:p>
            <a:pPr algn="ctr"/>
            <a:r>
              <a:rPr lang="nl-NL" sz="2800" b="1" dirty="0">
                <a:solidFill>
                  <a:srgbClr val="084077"/>
                </a:solidFill>
                <a:latin typeface="Arial" charset="0"/>
                <a:cs typeface="Arial" charset="0"/>
              </a:rPr>
              <a:t>BEREIDHEID TE STARTEN</a:t>
            </a:r>
            <a:endParaRPr lang="nl-NL" sz="2800" dirty="0"/>
          </a:p>
        </p:txBody>
      </p:sp>
      <p:sp>
        <p:nvSpPr>
          <p:cNvPr id="16" name="Rechthoek 15">
            <a:extLst>
              <a:ext uri="{FF2B5EF4-FFF2-40B4-BE49-F238E27FC236}">
                <a16:creationId xmlns:a16="http://schemas.microsoft.com/office/drawing/2014/main" id="{F3716DC1-69D4-4D62-8ABC-4B0415A01318}"/>
              </a:ext>
            </a:extLst>
          </p:cNvPr>
          <p:cNvSpPr/>
          <p:nvPr/>
        </p:nvSpPr>
        <p:spPr>
          <a:xfrm>
            <a:off x="6096000" y="3013501"/>
            <a:ext cx="5532219" cy="830997"/>
          </a:xfrm>
          <a:prstGeom prst="rect">
            <a:avLst/>
          </a:prstGeom>
        </p:spPr>
        <p:txBody>
          <a:bodyPr wrap="square">
            <a:spAutoFit/>
          </a:bodyPr>
          <a:lstStyle/>
          <a:p>
            <a:r>
              <a:rPr lang="nl-NL" sz="2400" dirty="0">
                <a:latin typeface="Arial" panose="020B0604020202020204" pitchFamily="34" charset="0"/>
                <a:cs typeface="Arial" panose="020B0604020202020204" pitchFamily="34" charset="0"/>
              </a:rPr>
              <a:t>De grootste voorspeller of iemand start </a:t>
            </a:r>
          </a:p>
          <a:p>
            <a:pPr algn="ctr"/>
            <a:r>
              <a:rPr lang="nl-NL" sz="2400" dirty="0">
                <a:latin typeface="Arial" panose="020B0604020202020204" pitchFamily="34" charset="0"/>
                <a:cs typeface="Arial" panose="020B0604020202020204" pitchFamily="34" charset="0"/>
              </a:rPr>
              <a:t>is of hij het slachtoffer kent.</a:t>
            </a:r>
          </a:p>
        </p:txBody>
      </p:sp>
      <p:pic>
        <p:nvPicPr>
          <p:cNvPr id="17" name="Afbeelding 16">
            <a:extLst>
              <a:ext uri="{FF2B5EF4-FFF2-40B4-BE49-F238E27FC236}">
                <a16:creationId xmlns:a16="http://schemas.microsoft.com/office/drawing/2014/main" id="{52FAAF95-6172-45B6-8815-6CEF83D8A3B6}"/>
              </a:ext>
            </a:extLst>
          </p:cNvPr>
          <p:cNvPicPr>
            <a:picLocks noChangeAspect="1"/>
          </p:cNvPicPr>
          <p:nvPr/>
        </p:nvPicPr>
        <p:blipFill>
          <a:blip r:embed="rId3"/>
          <a:stretch>
            <a:fillRect/>
          </a:stretch>
        </p:blipFill>
        <p:spPr>
          <a:xfrm>
            <a:off x="0" y="473531"/>
            <a:ext cx="6136597" cy="5910935"/>
          </a:xfrm>
          <a:prstGeom prst="rect">
            <a:avLst/>
          </a:prstGeom>
        </p:spPr>
      </p:pic>
    </p:spTree>
    <p:extLst>
      <p:ext uri="{BB962C8B-B14F-4D97-AF65-F5344CB8AC3E}">
        <p14:creationId xmlns:p14="http://schemas.microsoft.com/office/powerpoint/2010/main" val="677424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14559" y="252000"/>
            <a:ext cx="7362882" cy="523220"/>
          </a:xfrm>
          <a:prstGeom prst="rect">
            <a:avLst/>
          </a:prstGeom>
          <a:noFill/>
        </p:spPr>
        <p:txBody>
          <a:bodyPr wrap="square">
            <a:spAutoFit/>
          </a:bodyPr>
          <a:lstStyle/>
          <a:p>
            <a:pPr algn="ctr"/>
            <a:r>
              <a:rPr lang="nl-NL" sz="2800" b="1" dirty="0">
                <a:solidFill>
                  <a:srgbClr val="084077"/>
                </a:solidFill>
                <a:latin typeface="Arial" charset="0"/>
                <a:cs typeface="Arial" charset="0"/>
              </a:rPr>
              <a:t>OMSTANDERSEFFECT</a:t>
            </a:r>
            <a:endParaRPr lang="nl-NL" sz="2800" dirty="0"/>
          </a:p>
        </p:txBody>
      </p:sp>
      <p:sp>
        <p:nvSpPr>
          <p:cNvPr id="5" name="Rechthoek 4">
            <a:extLst>
              <a:ext uri="{FF2B5EF4-FFF2-40B4-BE49-F238E27FC236}">
                <a16:creationId xmlns:a16="http://schemas.microsoft.com/office/drawing/2014/main" id="{0B766BBD-74AE-4D84-A5DF-9A7E7D2E45BC}"/>
              </a:ext>
            </a:extLst>
          </p:cNvPr>
          <p:cNvSpPr/>
          <p:nvPr/>
        </p:nvSpPr>
        <p:spPr>
          <a:xfrm>
            <a:off x="2905835" y="1751617"/>
            <a:ext cx="6380329" cy="3354765"/>
          </a:xfrm>
          <a:prstGeom prst="rect">
            <a:avLst/>
          </a:prstGeom>
        </p:spPr>
        <p:txBody>
          <a:bodyPr wrap="square">
            <a:spAutoFit/>
          </a:bodyPr>
          <a:lstStyle/>
          <a:p>
            <a:r>
              <a:rPr lang="nl-NL" sz="2400" dirty="0">
                <a:latin typeface="Arial" panose="020B0604020202020204" pitchFamily="34" charset="0"/>
                <a:cs typeface="Arial" panose="020B0604020202020204" pitchFamily="34" charset="0"/>
              </a:rPr>
              <a:t>Hoe meer omstanders er zijn, hoe minder wij geneigd zijn te helpen.</a:t>
            </a:r>
          </a:p>
          <a:p>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Bij elke omstander </a:t>
            </a:r>
            <a:r>
              <a:rPr lang="nl-NL" sz="2400" b="1" dirty="0">
                <a:latin typeface="Arial" panose="020B0604020202020204" pitchFamily="34" charset="0"/>
                <a:cs typeface="Arial" panose="020B0604020202020204" pitchFamily="34" charset="0"/>
              </a:rPr>
              <a:t>extra,</a:t>
            </a:r>
            <a:r>
              <a:rPr lang="nl-NL" sz="2400" dirty="0">
                <a:latin typeface="Arial" panose="020B0604020202020204" pitchFamily="34" charset="0"/>
                <a:cs typeface="Arial" panose="020B0604020202020204" pitchFamily="34" charset="0"/>
              </a:rPr>
              <a:t> wordt de drempel groter om te starten</a:t>
            </a:r>
          </a:p>
          <a:p>
            <a:endParaRPr lang="nl-NL" sz="2400" b="1" dirty="0">
              <a:latin typeface="Arial" panose="020B0604020202020204" pitchFamily="34" charset="0"/>
              <a:cs typeface="Arial" panose="020B0604020202020204" pitchFamily="34" charset="0"/>
            </a:endParaRPr>
          </a:p>
          <a:p>
            <a:r>
              <a:rPr lang="nl-NL" sz="2400" b="1" dirty="0">
                <a:latin typeface="Arial" panose="020B0604020202020204" pitchFamily="34" charset="0"/>
                <a:cs typeface="Arial" panose="020B0604020202020204" pitchFamily="34" charset="0"/>
              </a:rPr>
              <a:t>Echter</a:t>
            </a:r>
            <a:r>
              <a:rPr lang="nl-NL" sz="2400" dirty="0">
                <a:latin typeface="Arial" panose="020B0604020202020204" pitchFamily="34" charset="0"/>
                <a:cs typeface="Arial" panose="020B0604020202020204" pitchFamily="34" charset="0"/>
              </a:rPr>
              <a:t>: Degene die op de hoogte is van dit effect handelt wel</a:t>
            </a:r>
          </a:p>
          <a:p>
            <a:endParaRPr lang="nl-NL" sz="2000" dirty="0"/>
          </a:p>
        </p:txBody>
      </p:sp>
    </p:spTree>
    <p:extLst>
      <p:ext uri="{BB962C8B-B14F-4D97-AF65-F5344CB8AC3E}">
        <p14:creationId xmlns:p14="http://schemas.microsoft.com/office/powerpoint/2010/main" val="387566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WERK SAMEN MET ELKAAR</a:t>
            </a:r>
            <a:endParaRPr lang="nl-NL" sz="2800" dirty="0"/>
          </a:p>
        </p:txBody>
      </p:sp>
      <p:pic>
        <p:nvPicPr>
          <p:cNvPr id="4" name="Afbeelding 3">
            <a:extLst>
              <a:ext uri="{FF2B5EF4-FFF2-40B4-BE49-F238E27FC236}">
                <a16:creationId xmlns:a16="http://schemas.microsoft.com/office/drawing/2014/main" id="{2F7D7BD5-4771-4D58-B78A-64EAE0790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6590"/>
            <a:ext cx="5535655" cy="4044820"/>
          </a:xfrm>
          <a:prstGeom prst="rect">
            <a:avLst/>
          </a:prstGeom>
        </p:spPr>
      </p:pic>
      <p:sp>
        <p:nvSpPr>
          <p:cNvPr id="7" name="Text Box 3">
            <a:extLst>
              <a:ext uri="{FF2B5EF4-FFF2-40B4-BE49-F238E27FC236}">
                <a16:creationId xmlns:a16="http://schemas.microsoft.com/office/drawing/2014/main" id="{5F643F5E-80C9-414B-96AA-36118EC6C00C}"/>
              </a:ext>
            </a:extLst>
          </p:cNvPr>
          <p:cNvSpPr txBox="1"/>
          <p:nvPr/>
        </p:nvSpPr>
        <p:spPr>
          <a:xfrm>
            <a:off x="6095999" y="2336393"/>
            <a:ext cx="4033135" cy="2185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spcBef>
                <a:spcPts val="1600"/>
              </a:spcBef>
              <a:buSzPct val="100000"/>
              <a:buFont typeface="Arial"/>
              <a:buChar char="•"/>
              <a:defRPr sz="2400"/>
            </a:pPr>
            <a:r>
              <a:rPr sz="2400" dirty="0" err="1">
                <a:latin typeface="Arial" panose="020B0604020202020204" pitchFamily="34" charset="0"/>
                <a:cs typeface="Arial" panose="020B0604020202020204" pitchFamily="34" charset="0"/>
              </a:rPr>
              <a:t>Leiderschap</a:t>
            </a:r>
            <a:r>
              <a:rPr sz="2400" dirty="0">
                <a:latin typeface="Arial" panose="020B0604020202020204" pitchFamily="34" charset="0"/>
                <a:cs typeface="Arial" panose="020B0604020202020204" pitchFamily="34" charset="0"/>
              </a:rPr>
              <a:t>/</a:t>
            </a:r>
            <a:r>
              <a:rPr sz="2400" dirty="0" err="1">
                <a:latin typeface="Arial" panose="020B0604020202020204" pitchFamily="34" charset="0"/>
                <a:cs typeface="Arial" panose="020B0604020202020204" pitchFamily="34" charset="0"/>
              </a:rPr>
              <a:t>volgerschap</a:t>
            </a:r>
            <a:endParaRPr sz="2400" dirty="0">
              <a:latin typeface="Arial" panose="020B0604020202020204" pitchFamily="34" charset="0"/>
              <a:cs typeface="Arial" panose="020B0604020202020204" pitchFamily="34" charset="0"/>
            </a:endParaRP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Taakgerichtheid</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Effectief samenwerken</a:t>
            </a:r>
          </a:p>
          <a:p>
            <a:pPr marL="342900" indent="-342900">
              <a:spcBef>
                <a:spcPts val="1600"/>
              </a:spcBef>
              <a:buSzPct val="100000"/>
              <a:buFont typeface="Arial"/>
              <a:buChar char="•"/>
              <a:defRPr sz="2400"/>
            </a:pPr>
            <a:r>
              <a:rPr sz="2400" dirty="0">
                <a:latin typeface="Arial" panose="020B0604020202020204" pitchFamily="34" charset="0"/>
                <a:cs typeface="Arial" panose="020B0604020202020204" pitchFamily="34" charset="0"/>
              </a:rPr>
              <a:t>Plan</a:t>
            </a:r>
            <a:r>
              <a:rPr lang="nl-NL" sz="2400" dirty="0">
                <a:latin typeface="Arial" panose="020B0604020202020204" pitchFamily="34" charset="0"/>
                <a:cs typeface="Arial" panose="020B0604020202020204" pitchFamily="34" charset="0"/>
              </a:rPr>
              <a:t> van aanpak</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619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LEIDERSCHAP / VOLGERSCHAP</a:t>
            </a:r>
            <a:endParaRPr lang="nl-NL" sz="2800" dirty="0"/>
          </a:p>
        </p:txBody>
      </p:sp>
      <p:pic>
        <p:nvPicPr>
          <p:cNvPr id="4" name="Afbeelding 3">
            <a:extLst>
              <a:ext uri="{FF2B5EF4-FFF2-40B4-BE49-F238E27FC236}">
                <a16:creationId xmlns:a16="http://schemas.microsoft.com/office/drawing/2014/main" id="{2F7D7BD5-4771-4D58-B78A-64EAE0790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6590"/>
            <a:ext cx="5535655" cy="4044820"/>
          </a:xfrm>
          <a:prstGeom prst="rect">
            <a:avLst/>
          </a:prstGeom>
        </p:spPr>
      </p:pic>
      <p:sp>
        <p:nvSpPr>
          <p:cNvPr id="5" name="Text Box 3">
            <a:extLst>
              <a:ext uri="{FF2B5EF4-FFF2-40B4-BE49-F238E27FC236}">
                <a16:creationId xmlns:a16="http://schemas.microsoft.com/office/drawing/2014/main" id="{3AE1F1ED-D65F-41E2-98AA-AC4F8F17F780}"/>
              </a:ext>
            </a:extLst>
          </p:cNvPr>
          <p:cNvSpPr txBox="1"/>
          <p:nvPr/>
        </p:nvSpPr>
        <p:spPr>
          <a:xfrm>
            <a:off x="6095999" y="956186"/>
            <a:ext cx="4033135" cy="5796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spcBef>
                <a:spcPts val="1600"/>
              </a:spcBef>
              <a:buSzPct val="100000"/>
              <a:defRPr sz="2400"/>
            </a:pPr>
            <a:r>
              <a:rPr lang="nl-NL" sz="2400" b="1" dirty="0">
                <a:latin typeface="Arial" panose="020B0604020202020204" pitchFamily="34" charset="0"/>
                <a:cs typeface="Arial" panose="020B0604020202020204" pitchFamily="34" charset="0"/>
              </a:rPr>
              <a:t>Leider</a:t>
            </a:r>
          </a:p>
          <a:p>
            <a:pPr marL="342900" indent="-342900">
              <a:spcBef>
                <a:spcPts val="1600"/>
              </a:spcBef>
              <a:buSzPct val="100000"/>
              <a:buFont typeface="Arial" panose="020B0604020202020204" pitchFamily="34" charset="0"/>
              <a:buChar char="•"/>
              <a:defRPr sz="2400"/>
            </a:pPr>
            <a:r>
              <a:rPr lang="nl-NL" sz="2400" dirty="0">
                <a:latin typeface="Arial" panose="020B0604020202020204" pitchFamily="34" charset="0"/>
                <a:cs typeface="Arial" panose="020B0604020202020204" pitchFamily="34" charset="0"/>
              </a:rPr>
              <a:t>Plan van aanpak</a:t>
            </a:r>
          </a:p>
          <a:p>
            <a:pPr marL="342900" indent="-342900">
              <a:spcBef>
                <a:spcPts val="1600"/>
              </a:spcBef>
              <a:buSzPct val="100000"/>
              <a:buFont typeface="Arial" panose="020B0604020202020204" pitchFamily="34" charset="0"/>
              <a:buChar char="•"/>
              <a:defRPr sz="2400"/>
            </a:pPr>
            <a:r>
              <a:rPr lang="nl-NL" sz="2400" dirty="0">
                <a:latin typeface="Arial" panose="020B0604020202020204" pitchFamily="34" charset="0"/>
                <a:cs typeface="Arial" panose="020B0604020202020204" pitchFamily="34" charset="0"/>
              </a:rPr>
              <a:t>Taakverdeling</a:t>
            </a:r>
          </a:p>
          <a:p>
            <a:pPr marL="342900" indent="-342900">
              <a:spcBef>
                <a:spcPts val="1600"/>
              </a:spcBef>
              <a:buSzPct val="100000"/>
              <a:buFont typeface="Arial" panose="020B0604020202020204" pitchFamily="34" charset="0"/>
              <a:buChar char="•"/>
              <a:defRPr sz="2400"/>
            </a:pPr>
            <a:r>
              <a:rPr lang="nl-NL" sz="2400" dirty="0">
                <a:latin typeface="Arial" panose="020B0604020202020204" pitchFamily="34" charset="0"/>
                <a:cs typeface="Arial" panose="020B0604020202020204" pitchFamily="34" charset="0"/>
              </a:rPr>
              <a:t>Geef af en toe een samenvatting</a:t>
            </a:r>
          </a:p>
          <a:p>
            <a:pPr marL="342900" indent="-342900">
              <a:spcBef>
                <a:spcPts val="1600"/>
              </a:spcBef>
              <a:buSzPct val="100000"/>
              <a:buFont typeface="Arial" panose="020B0604020202020204" pitchFamily="34" charset="0"/>
              <a:buChar char="•"/>
              <a:defRPr sz="2400"/>
            </a:pPr>
            <a:r>
              <a:rPr lang="nl-NL" sz="2400" dirty="0">
                <a:latin typeface="Arial" panose="020B0604020202020204" pitchFamily="34" charset="0"/>
                <a:cs typeface="Arial" panose="020B0604020202020204" pitchFamily="34" charset="0"/>
              </a:rPr>
              <a:t>Sta open voor suggesties</a:t>
            </a:r>
          </a:p>
          <a:p>
            <a:pPr>
              <a:spcBef>
                <a:spcPts val="1600"/>
              </a:spcBef>
              <a:buSzPct val="100000"/>
              <a:defRPr sz="2400"/>
            </a:pPr>
            <a:r>
              <a:rPr lang="nl-NL" sz="2400" b="1" dirty="0">
                <a:latin typeface="Arial" panose="020B0604020202020204" pitchFamily="34" charset="0"/>
                <a:cs typeface="Arial" panose="020B0604020202020204" pitchFamily="34" charset="0"/>
              </a:rPr>
              <a:t>Volger</a:t>
            </a:r>
          </a:p>
          <a:p>
            <a:pPr marL="342900" indent="-342900">
              <a:spcBef>
                <a:spcPts val="1600"/>
              </a:spcBef>
              <a:buSzPct val="100000"/>
              <a:buFont typeface="Arial" panose="020B0604020202020204" pitchFamily="34" charset="0"/>
              <a:buChar char="•"/>
              <a:defRPr sz="2400"/>
            </a:pPr>
            <a:r>
              <a:rPr lang="nl-NL" sz="2400" dirty="0">
                <a:latin typeface="Arial" panose="020B0604020202020204" pitchFamily="34" charset="0"/>
                <a:cs typeface="Arial" panose="020B0604020202020204" pitchFamily="34" charset="0"/>
              </a:rPr>
              <a:t>Volg, maar spreek je uit indien nodig</a:t>
            </a:r>
          </a:p>
          <a:p>
            <a:pPr marL="342900" indent="-342900">
              <a:spcBef>
                <a:spcPts val="1600"/>
              </a:spcBef>
              <a:buSzPct val="100000"/>
              <a:buFont typeface="Arial" panose="020B0604020202020204" pitchFamily="34" charset="0"/>
              <a:buChar char="•"/>
              <a:defRPr sz="2400"/>
            </a:pPr>
            <a:endParaRPr lang="nl-NL" sz="2400" dirty="0">
              <a:latin typeface="Arial" panose="020B0604020202020204" pitchFamily="34" charset="0"/>
              <a:cs typeface="Arial" panose="020B0604020202020204" pitchFamily="34" charset="0"/>
            </a:endParaRPr>
          </a:p>
          <a:p>
            <a:pPr>
              <a:spcBef>
                <a:spcPts val="1600"/>
              </a:spcBef>
              <a:buSzPct val="100000"/>
              <a:defRPr sz="2400"/>
            </a:pP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821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p:nvPr/>
        </p:nvGrpSpPr>
        <p:grpSpPr>
          <a:xfrm>
            <a:off x="3890318" y="1265898"/>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Slachtoffer</a:t>
              </a:r>
              <a:r>
                <a:rPr lang="en-US" sz="2200" b="1" dirty="0">
                  <a:latin typeface="Arial" pitchFamily="34" charset="0"/>
                  <a:cs typeface="Arial" pitchFamily="34" charset="0"/>
                </a:rPr>
                <a:t>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3932044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TAAKGERICHTHEID</a:t>
            </a:r>
            <a:endParaRPr lang="nl-NL" sz="2800" dirty="0"/>
          </a:p>
        </p:txBody>
      </p:sp>
      <p:pic>
        <p:nvPicPr>
          <p:cNvPr id="6" name="Afbeelding 5">
            <a:extLst>
              <a:ext uri="{FF2B5EF4-FFF2-40B4-BE49-F238E27FC236}">
                <a16:creationId xmlns:a16="http://schemas.microsoft.com/office/drawing/2014/main" id="{6B27D292-066E-49B4-9FE5-C01143C4B87E}"/>
              </a:ext>
            </a:extLst>
          </p:cNvPr>
          <p:cNvPicPr>
            <a:picLocks noChangeAspect="1"/>
          </p:cNvPicPr>
          <p:nvPr/>
        </p:nvPicPr>
        <p:blipFill>
          <a:blip r:embed="rId3"/>
          <a:stretch>
            <a:fillRect/>
          </a:stretch>
        </p:blipFill>
        <p:spPr>
          <a:xfrm>
            <a:off x="914400" y="853216"/>
            <a:ext cx="4444369" cy="5151566"/>
          </a:xfrm>
          <a:prstGeom prst="rect">
            <a:avLst/>
          </a:prstGeom>
        </p:spPr>
      </p:pic>
      <p:sp>
        <p:nvSpPr>
          <p:cNvPr id="7" name="Text Box 3">
            <a:extLst>
              <a:ext uri="{FF2B5EF4-FFF2-40B4-BE49-F238E27FC236}">
                <a16:creationId xmlns:a16="http://schemas.microsoft.com/office/drawing/2014/main" id="{7E031BA4-EF9D-4531-8A4B-F7FF1039BE88}"/>
              </a:ext>
            </a:extLst>
          </p:cNvPr>
          <p:cNvSpPr txBox="1"/>
          <p:nvPr/>
        </p:nvSpPr>
        <p:spPr>
          <a:xfrm>
            <a:off x="6095999" y="2438985"/>
            <a:ext cx="4033135" cy="19800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Focus</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Voorkom ruis</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Communicatie kort en duidelijk</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964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EFFECTIEF SAMENWERKEN</a:t>
            </a:r>
            <a:endParaRPr lang="nl-NL" sz="2800" dirty="0"/>
          </a:p>
        </p:txBody>
      </p:sp>
      <p:pic>
        <p:nvPicPr>
          <p:cNvPr id="4" name="Afbeelding 3">
            <a:extLst>
              <a:ext uri="{FF2B5EF4-FFF2-40B4-BE49-F238E27FC236}">
                <a16:creationId xmlns:a16="http://schemas.microsoft.com/office/drawing/2014/main" id="{2F7D7BD5-4771-4D58-B78A-64EAE0790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6590"/>
            <a:ext cx="5535655" cy="4044820"/>
          </a:xfrm>
          <a:prstGeom prst="rect">
            <a:avLst/>
          </a:prstGeom>
        </p:spPr>
      </p:pic>
      <p:sp>
        <p:nvSpPr>
          <p:cNvPr id="6" name="Text Box 3">
            <a:extLst>
              <a:ext uri="{FF2B5EF4-FFF2-40B4-BE49-F238E27FC236}">
                <a16:creationId xmlns:a16="http://schemas.microsoft.com/office/drawing/2014/main" id="{A55D72AC-351F-4313-B16A-696C517D6AD1}"/>
              </a:ext>
            </a:extLst>
          </p:cNvPr>
          <p:cNvSpPr txBox="1"/>
          <p:nvPr/>
        </p:nvSpPr>
        <p:spPr>
          <a:xfrm>
            <a:off x="6095999" y="1207879"/>
            <a:ext cx="4033135" cy="4442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Bef>
                <a:spcPts val="1600"/>
              </a:spcBef>
              <a:buSzPct val="100000"/>
              <a:defRPr sz="2400"/>
            </a:pPr>
            <a:r>
              <a:rPr lang="nl-NL" sz="2400" dirty="0">
                <a:latin typeface="Arial" panose="020B0604020202020204" pitchFamily="34" charset="0"/>
                <a:cs typeface="Arial" panose="020B0604020202020204" pitchFamily="34" charset="0"/>
              </a:rPr>
              <a:t>Taakverdeling: Wie…..</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bedient de AED</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bewaakt moment AED analyse </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neemt BLS elke 2 minuten over</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vangt andere hulpverleners op</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vangt familie op </a:t>
            </a:r>
          </a:p>
        </p:txBody>
      </p:sp>
    </p:spTree>
    <p:extLst>
      <p:ext uri="{BB962C8B-B14F-4D97-AF65-F5344CB8AC3E}">
        <p14:creationId xmlns:p14="http://schemas.microsoft.com/office/powerpoint/2010/main" val="115821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222590" y="252000"/>
            <a:ext cx="774681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PLAN VAN AANPAK</a:t>
            </a:r>
            <a:endParaRPr lang="nl-NL" sz="2800" dirty="0"/>
          </a:p>
        </p:txBody>
      </p:sp>
      <p:sp>
        <p:nvSpPr>
          <p:cNvPr id="5" name="Text Box 3">
            <a:extLst>
              <a:ext uri="{FF2B5EF4-FFF2-40B4-BE49-F238E27FC236}">
                <a16:creationId xmlns:a16="http://schemas.microsoft.com/office/drawing/2014/main" id="{F797B2AD-CE6E-4E76-ADD4-BEAC91E9B1ED}"/>
              </a:ext>
            </a:extLst>
          </p:cNvPr>
          <p:cNvSpPr txBox="1"/>
          <p:nvPr/>
        </p:nvSpPr>
        <p:spPr>
          <a:xfrm>
            <a:off x="6095999" y="2336393"/>
            <a:ext cx="4951141" cy="2185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Heb een plan</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Denk vooruit</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Stel je voor; gebruik voornamen</a:t>
            </a:r>
          </a:p>
          <a:p>
            <a:pPr marL="342900" indent="-342900">
              <a:spcBef>
                <a:spcPts val="1600"/>
              </a:spcBef>
              <a:buSzPct val="100000"/>
              <a:buFont typeface="Arial"/>
              <a:buChar char="•"/>
              <a:defRPr sz="2400"/>
            </a:pPr>
            <a:r>
              <a:rPr lang="nl-NL" sz="2400" dirty="0">
                <a:latin typeface="Arial" panose="020B0604020202020204" pitchFamily="34" charset="0"/>
                <a:cs typeface="Arial" panose="020B0604020202020204" pitchFamily="34" charset="0"/>
              </a:rPr>
              <a:t>Heb oog voor elkaar</a:t>
            </a:r>
            <a:endParaRPr sz="2400" dirty="0">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536F99F4-F1E9-4113-974F-A3D06FBACD35}"/>
              </a:ext>
            </a:extLst>
          </p:cNvPr>
          <p:cNvPicPr>
            <a:picLocks noChangeAspect="1"/>
          </p:cNvPicPr>
          <p:nvPr/>
        </p:nvPicPr>
        <p:blipFill rotWithShape="1">
          <a:blip r:embed="rId3"/>
          <a:srcRect l="25754" r="24346"/>
          <a:stretch/>
        </p:blipFill>
        <p:spPr>
          <a:xfrm>
            <a:off x="850299" y="1909348"/>
            <a:ext cx="4190307" cy="3039304"/>
          </a:xfrm>
          <a:prstGeom prst="rect">
            <a:avLst/>
          </a:prstGeom>
        </p:spPr>
      </p:pic>
    </p:spTree>
    <p:extLst>
      <p:ext uri="{BB962C8B-B14F-4D97-AF65-F5344CB8AC3E}">
        <p14:creationId xmlns:p14="http://schemas.microsoft.com/office/powerpoint/2010/main" val="5719622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ChangeArrowheads="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latin typeface="Arial" panose="020B0604020202020204" pitchFamily="34" charset="0"/>
                <a:cs typeface="Arial" panose="020B0604020202020204" pitchFamily="34" charset="0"/>
              </a:rPr>
              <a:t>VRAGEN? </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2010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14559" y="252000"/>
            <a:ext cx="7362882" cy="523220"/>
          </a:xfrm>
          <a:prstGeom prst="rect">
            <a:avLst/>
          </a:prstGeom>
          <a:noFill/>
        </p:spPr>
        <p:txBody>
          <a:bodyPr wrap="square">
            <a:spAutoFit/>
          </a:bodyPr>
          <a:lstStyle/>
          <a:p>
            <a:pPr algn="ctr"/>
            <a:r>
              <a:rPr lang="nl-NL" sz="2800" b="1" dirty="0">
                <a:solidFill>
                  <a:srgbClr val="084077"/>
                </a:solidFill>
                <a:latin typeface="Arial" charset="0"/>
                <a:cs typeface="Arial" charset="0"/>
              </a:rPr>
              <a:t>SAMENVATTING</a:t>
            </a:r>
            <a:endParaRPr lang="nl-NL" sz="2800" dirty="0"/>
          </a:p>
        </p:txBody>
      </p:sp>
      <p:grpSp>
        <p:nvGrpSpPr>
          <p:cNvPr id="2" name="Groep 1">
            <a:extLst>
              <a:ext uri="{FF2B5EF4-FFF2-40B4-BE49-F238E27FC236}">
                <a16:creationId xmlns:a16="http://schemas.microsoft.com/office/drawing/2014/main" id="{673BB5BC-1543-4D2B-9F53-0201B8A24BC8}"/>
              </a:ext>
            </a:extLst>
          </p:cNvPr>
          <p:cNvGrpSpPr/>
          <p:nvPr/>
        </p:nvGrpSpPr>
        <p:grpSpPr>
          <a:xfrm>
            <a:off x="1078180" y="887040"/>
            <a:ext cx="10035639" cy="5394078"/>
            <a:chOff x="1481446" y="1288257"/>
            <a:chExt cx="10035639" cy="5394078"/>
          </a:xfrm>
        </p:grpSpPr>
        <p:sp>
          <p:nvSpPr>
            <p:cNvPr id="5" name="Rechthoek 4">
              <a:extLst>
                <a:ext uri="{FF2B5EF4-FFF2-40B4-BE49-F238E27FC236}">
                  <a16:creationId xmlns:a16="http://schemas.microsoft.com/office/drawing/2014/main" id="{2DC4895E-AF8C-468A-9238-8A3BA59490F2}"/>
                </a:ext>
              </a:extLst>
            </p:cNvPr>
            <p:cNvSpPr/>
            <p:nvPr/>
          </p:nvSpPr>
          <p:spPr>
            <a:xfrm>
              <a:off x="1824913" y="1773771"/>
              <a:ext cx="1143063" cy="799196"/>
            </a:xfrm>
            <a:prstGeom prst="rect">
              <a:avLst/>
            </a:prstGeom>
            <a:solidFill>
              <a:srgbClr val="BFD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Explosie: 14 punten 6">
              <a:extLst>
                <a:ext uri="{FF2B5EF4-FFF2-40B4-BE49-F238E27FC236}">
                  <a16:creationId xmlns:a16="http://schemas.microsoft.com/office/drawing/2014/main" id="{333CD68C-7AEC-4EC7-AE5C-8C0FA335430E}"/>
                </a:ext>
              </a:extLst>
            </p:cNvPr>
            <p:cNvSpPr/>
            <p:nvPr/>
          </p:nvSpPr>
          <p:spPr>
            <a:xfrm>
              <a:off x="1481446" y="1288257"/>
              <a:ext cx="3144982" cy="1540895"/>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latin typeface="Arial" panose="020B0604020202020204" pitchFamily="34" charset="0"/>
                  <a:cs typeface="Arial" panose="020B0604020202020204" pitchFamily="34" charset="0"/>
                </a:rPr>
                <a:t>Circulatie stilstand</a:t>
              </a:r>
            </a:p>
          </p:txBody>
        </p:sp>
        <p:sp>
          <p:nvSpPr>
            <p:cNvPr id="8" name="Pijl: rechts 7">
              <a:extLst>
                <a:ext uri="{FF2B5EF4-FFF2-40B4-BE49-F238E27FC236}">
                  <a16:creationId xmlns:a16="http://schemas.microsoft.com/office/drawing/2014/main" id="{D9CD5CB7-DBEF-4184-8D1E-4209DCC1FD0C}"/>
                </a:ext>
              </a:extLst>
            </p:cNvPr>
            <p:cNvSpPr/>
            <p:nvPr/>
          </p:nvSpPr>
          <p:spPr>
            <a:xfrm>
              <a:off x="4190135" y="1857318"/>
              <a:ext cx="446985" cy="402771"/>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E3A6C381-427B-4E95-B39E-6FF0FC3BB3E6}"/>
                </a:ext>
              </a:extLst>
            </p:cNvPr>
            <p:cNvSpPr/>
            <p:nvPr/>
          </p:nvSpPr>
          <p:spPr>
            <a:xfrm>
              <a:off x="4776679" y="1299632"/>
              <a:ext cx="2143815" cy="120854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De gebeurtenis opmerken</a:t>
              </a:r>
            </a:p>
          </p:txBody>
        </p:sp>
        <p:sp>
          <p:nvSpPr>
            <p:cNvPr id="10" name="Rechthoek 9">
              <a:extLst>
                <a:ext uri="{FF2B5EF4-FFF2-40B4-BE49-F238E27FC236}">
                  <a16:creationId xmlns:a16="http://schemas.microsoft.com/office/drawing/2014/main" id="{054AB590-0048-49E7-9027-A2D8E3A7CB91}"/>
                </a:ext>
              </a:extLst>
            </p:cNvPr>
            <p:cNvSpPr/>
            <p:nvPr/>
          </p:nvSpPr>
          <p:spPr>
            <a:xfrm>
              <a:off x="6161883" y="1903904"/>
              <a:ext cx="2143815" cy="120854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Herkennen noodzaak reanimatie</a:t>
              </a:r>
            </a:p>
          </p:txBody>
        </p:sp>
        <p:sp>
          <p:nvSpPr>
            <p:cNvPr id="11" name="Rechthoek 10">
              <a:extLst>
                <a:ext uri="{FF2B5EF4-FFF2-40B4-BE49-F238E27FC236}">
                  <a16:creationId xmlns:a16="http://schemas.microsoft.com/office/drawing/2014/main" id="{1FA8F2D0-3E2F-431F-9384-09E2B7986E9C}"/>
                </a:ext>
              </a:extLst>
            </p:cNvPr>
            <p:cNvSpPr/>
            <p:nvPr/>
          </p:nvSpPr>
          <p:spPr>
            <a:xfrm>
              <a:off x="7547087" y="2829153"/>
              <a:ext cx="2143815" cy="120854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Bereidheid tot starten</a:t>
              </a:r>
            </a:p>
          </p:txBody>
        </p:sp>
        <p:sp>
          <p:nvSpPr>
            <p:cNvPr id="12" name="Pijl: rechts 11">
              <a:extLst>
                <a:ext uri="{FF2B5EF4-FFF2-40B4-BE49-F238E27FC236}">
                  <a16:creationId xmlns:a16="http://schemas.microsoft.com/office/drawing/2014/main" id="{0B4C20B7-FE6D-4A73-A399-A5A3B8AFA0E5}"/>
                </a:ext>
              </a:extLst>
            </p:cNvPr>
            <p:cNvSpPr/>
            <p:nvPr/>
          </p:nvSpPr>
          <p:spPr>
            <a:xfrm rot="3688275">
              <a:off x="8959935" y="4123397"/>
              <a:ext cx="446985" cy="402771"/>
            </a:xfrm>
            <a:prstGeom prst="rightArrow">
              <a:avLst/>
            </a:prstGeom>
            <a:solidFill>
              <a:srgbClr val="005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Explosie: 14 punten 12">
              <a:extLst>
                <a:ext uri="{FF2B5EF4-FFF2-40B4-BE49-F238E27FC236}">
                  <a16:creationId xmlns:a16="http://schemas.microsoft.com/office/drawing/2014/main" id="{256F9D8B-DDF4-43D2-B833-94B467B9B4C3}"/>
                </a:ext>
              </a:extLst>
            </p:cNvPr>
            <p:cNvSpPr/>
            <p:nvPr/>
          </p:nvSpPr>
          <p:spPr>
            <a:xfrm>
              <a:off x="7881256" y="4192502"/>
              <a:ext cx="3635829" cy="1540895"/>
            </a:xfrm>
            <a:prstGeom prst="irregularSeal2">
              <a:avLst/>
            </a:prstGeom>
            <a:solidFill>
              <a:srgbClr val="005C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latin typeface="Arial" panose="020B0604020202020204" pitchFamily="34" charset="0"/>
                  <a:cs typeface="Arial" panose="020B0604020202020204" pitchFamily="34" charset="0"/>
                </a:rPr>
                <a:t>Reanimatie</a:t>
              </a:r>
            </a:p>
          </p:txBody>
        </p:sp>
        <p:sp>
          <p:nvSpPr>
            <p:cNvPr id="14" name="Linkeraccolade 13">
              <a:extLst>
                <a:ext uri="{FF2B5EF4-FFF2-40B4-BE49-F238E27FC236}">
                  <a16:creationId xmlns:a16="http://schemas.microsoft.com/office/drawing/2014/main" id="{55F35823-BBD1-4EF5-A641-68886FD13D3D}"/>
                </a:ext>
              </a:extLst>
            </p:cNvPr>
            <p:cNvSpPr/>
            <p:nvPr/>
          </p:nvSpPr>
          <p:spPr>
            <a:xfrm rot="16200000">
              <a:off x="7633919" y="2910732"/>
              <a:ext cx="285698" cy="6000178"/>
            </a:xfrm>
            <a:prstGeom prst="leftBrace">
              <a:avLst>
                <a:gd name="adj1" fmla="val 8333"/>
                <a:gd name="adj2" fmla="val 50544"/>
              </a:avLst>
            </a:prstGeom>
            <a:ln w="19050">
              <a:solidFill>
                <a:srgbClr val="005C9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5" name="Rechthoek 14">
              <a:extLst>
                <a:ext uri="{FF2B5EF4-FFF2-40B4-BE49-F238E27FC236}">
                  <a16:creationId xmlns:a16="http://schemas.microsoft.com/office/drawing/2014/main" id="{6EA50E0E-9A0A-4FB5-AEDD-DC9B2033AB89}"/>
                </a:ext>
              </a:extLst>
            </p:cNvPr>
            <p:cNvSpPr/>
            <p:nvPr/>
          </p:nvSpPr>
          <p:spPr>
            <a:xfrm>
              <a:off x="6964055" y="6184927"/>
              <a:ext cx="1834401" cy="4974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dirty="0">
                  <a:solidFill>
                    <a:schemeClr val="tx1"/>
                  </a:solidFill>
                  <a:latin typeface="Arial" panose="020B0604020202020204" pitchFamily="34" charset="0"/>
                  <a:cs typeface="Arial" panose="020B0604020202020204" pitchFamily="34" charset="0"/>
                </a:rPr>
                <a:t>Samenwerken</a:t>
              </a:r>
            </a:p>
          </p:txBody>
        </p:sp>
      </p:grpSp>
    </p:spTree>
    <p:extLst>
      <p:ext uri="{BB962C8B-B14F-4D97-AF65-F5344CB8AC3E}">
        <p14:creationId xmlns:p14="http://schemas.microsoft.com/office/powerpoint/2010/main" val="36422499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 opfris- en vervolgmodules</a:t>
            </a:r>
            <a:endParaRPr lang="nl-NL" sz="2800" dirty="0"/>
          </a:p>
        </p:txBody>
      </p:sp>
      <p:grpSp>
        <p:nvGrpSpPr>
          <p:cNvPr id="9" name="Groep 8">
            <a:extLst>
              <a:ext uri="{FF2B5EF4-FFF2-40B4-BE49-F238E27FC236}">
                <a16:creationId xmlns:a16="http://schemas.microsoft.com/office/drawing/2014/main" id="{E3F35BA1-F068-44C1-9E39-56258284556D}"/>
              </a:ext>
            </a:extLst>
          </p:cNvPr>
          <p:cNvGrpSpPr/>
          <p:nvPr/>
        </p:nvGrpSpPr>
        <p:grpSpPr>
          <a:xfrm>
            <a:off x="7289762" y="967204"/>
            <a:ext cx="1749932" cy="2605747"/>
            <a:chOff x="7289762" y="967204"/>
            <a:chExt cx="1749932" cy="260574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7289762" y="967204"/>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7318008" y="2988176"/>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Burger-</a:t>
              </a:r>
            </a:p>
            <a:p>
              <a:pPr algn="ctr"/>
              <a:r>
                <a:rPr lang="nl-NL" sz="1600" b="1" dirty="0">
                  <a:latin typeface="Arial" panose="020B0604020202020204" pitchFamily="34" charset="0"/>
                  <a:cs typeface="Arial" panose="020B0604020202020204" pitchFamily="34" charset="0"/>
                </a:rPr>
                <a:t>hulpverlening</a:t>
              </a: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3152306" y="3572951"/>
            <a:ext cx="1749932" cy="2605747"/>
            <a:chOff x="3152306" y="3572951"/>
            <a:chExt cx="1749932" cy="2605747"/>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5234714" y="3572951"/>
            <a:ext cx="1721686" cy="2580866"/>
            <a:chOff x="5234714" y="3572951"/>
            <a:chExt cx="1721686" cy="2580866"/>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Niet 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2" name="Groep 1">
            <a:extLst>
              <a:ext uri="{FF2B5EF4-FFF2-40B4-BE49-F238E27FC236}">
                <a16:creationId xmlns:a16="http://schemas.microsoft.com/office/drawing/2014/main" id="{DE6E529D-2DF9-4D26-81A6-2BEF502A6721}"/>
              </a:ext>
            </a:extLst>
          </p:cNvPr>
          <p:cNvGrpSpPr/>
          <p:nvPr/>
        </p:nvGrpSpPr>
        <p:grpSpPr>
          <a:xfrm>
            <a:off x="5235600" y="967204"/>
            <a:ext cx="1764055" cy="2359526"/>
            <a:chOff x="5235600" y="967204"/>
            <a:chExt cx="1764055" cy="2359526"/>
          </a:xfrm>
        </p:grpSpPr>
        <p:sp>
          <p:nvSpPr>
            <p:cNvPr id="26" name="Tekstvak 25">
              <a:hlinkClick r:id="rId8" action="ppaction://hlinksldjump"/>
              <a:extLst>
                <a:ext uri="{FF2B5EF4-FFF2-40B4-BE49-F238E27FC236}">
                  <a16:creationId xmlns:a16="http://schemas.microsoft.com/office/drawing/2014/main" id="{9A949119-9E8D-49F6-979A-F0A0A7C22873}"/>
                </a:ext>
              </a:extLst>
            </p:cNvPr>
            <p:cNvSpPr txBox="1"/>
            <p:nvPr/>
          </p:nvSpPr>
          <p:spPr>
            <a:xfrm>
              <a:off x="5277969" y="2988176"/>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Covid-19</a:t>
              </a:r>
            </a:p>
          </p:txBody>
        </p:sp>
        <p:sp>
          <p:nvSpPr>
            <p:cNvPr id="27" name="Rechthoek 26">
              <a:hlinkClick r:id="rId8" action="ppaction://hlinksldjump"/>
              <a:extLst>
                <a:ext uri="{FF2B5EF4-FFF2-40B4-BE49-F238E27FC236}">
                  <a16:creationId xmlns:a16="http://schemas.microsoft.com/office/drawing/2014/main" id="{660ECCD7-2DE0-46CF-A320-B4E2E4D08AAB}"/>
                </a:ext>
              </a:extLst>
            </p:cNvPr>
            <p:cNvSpPr/>
            <p:nvPr/>
          </p:nvSpPr>
          <p:spPr>
            <a:xfrm>
              <a:off x="5235600" y="967204"/>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hlinkClick r:id="rId8" action="ppaction://hlinksldjump"/>
              <a:extLst>
                <a:ext uri="{FF2B5EF4-FFF2-40B4-BE49-F238E27FC236}">
                  <a16:creationId xmlns:a16="http://schemas.microsoft.com/office/drawing/2014/main" id="{9BD45B92-5D1B-4406-8A34-3646F26B25E0}"/>
                </a:ext>
              </a:extLst>
            </p:cNvPr>
            <p:cNvPicPr>
              <a:picLocks/>
            </p:cNvPicPr>
            <p:nvPr/>
          </p:nvPicPr>
          <p:blipFill>
            <a:blip r:embed="rId9">
              <a:extLst>
                <a:ext uri="{837473B0-CC2E-450A-ABE3-18F120FF3D39}">
                  <a1611:picAttrSrcUrl xmlns:a1611="http://schemas.microsoft.com/office/drawing/2016/11/main" r:id="rId10"/>
                </a:ext>
              </a:extLst>
            </a:blip>
            <a:stretch>
              <a:fillRect/>
            </a:stretch>
          </p:blipFill>
          <p:spPr>
            <a:xfrm>
              <a:off x="5368047" y="1166731"/>
              <a:ext cx="1455020" cy="1489744"/>
            </a:xfrm>
            <a:prstGeom prst="rect">
              <a:avLst/>
            </a:prstGeom>
            <a:noFill/>
            <a:ln w="19050">
              <a:noFill/>
            </a:ln>
          </p:spPr>
        </p:pic>
      </p:grpSp>
      <p:grpSp>
        <p:nvGrpSpPr>
          <p:cNvPr id="10" name="Groep 9">
            <a:extLst>
              <a:ext uri="{FF2B5EF4-FFF2-40B4-BE49-F238E27FC236}">
                <a16:creationId xmlns:a16="http://schemas.microsoft.com/office/drawing/2014/main" id="{D0102E10-9F8F-4979-BF63-38F54CBB2C48}"/>
              </a:ext>
            </a:extLst>
          </p:cNvPr>
          <p:cNvGrpSpPr/>
          <p:nvPr/>
        </p:nvGrpSpPr>
        <p:grpSpPr>
          <a:xfrm>
            <a:off x="7288536" y="3546445"/>
            <a:ext cx="1722912" cy="2632253"/>
            <a:chOff x="7288536" y="3546445"/>
            <a:chExt cx="1722912" cy="2632253"/>
          </a:xfrm>
        </p:grpSpPr>
        <p:sp>
          <p:nvSpPr>
            <p:cNvPr id="30" name="Tekstvak 29">
              <a:extLst>
                <a:ext uri="{FF2B5EF4-FFF2-40B4-BE49-F238E27FC236}">
                  <a16:creationId xmlns:a16="http://schemas.microsoft.com/office/drawing/2014/main" id="{FAF95B82-A07D-4070-87B3-4EF06698321D}"/>
                </a:ext>
              </a:extLst>
            </p:cNvPr>
            <p:cNvSpPr txBox="1"/>
            <p:nvPr/>
          </p:nvSpPr>
          <p:spPr>
            <a:xfrm>
              <a:off x="7289762" y="5593923"/>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Afwijkend</a:t>
              </a:r>
            </a:p>
            <a:p>
              <a:pPr algn="ctr"/>
              <a:r>
                <a:rPr lang="nl-NL" sz="1600" b="1" dirty="0">
                  <a:latin typeface="Arial" panose="020B0604020202020204" pitchFamily="34" charset="0"/>
                  <a:cs typeface="Arial" panose="020B0604020202020204" pitchFamily="34" charset="0"/>
                </a:rPr>
                <a:t>algoritme</a:t>
              </a:r>
            </a:p>
          </p:txBody>
        </p:sp>
        <p:sp>
          <p:nvSpPr>
            <p:cNvPr id="31" name="Rechthoek 30">
              <a:hlinkClick r:id="rId11" action="ppaction://hlinksldjump"/>
              <a:extLst>
                <a:ext uri="{FF2B5EF4-FFF2-40B4-BE49-F238E27FC236}">
                  <a16:creationId xmlns:a16="http://schemas.microsoft.com/office/drawing/2014/main" id="{FF7B8CC5-077C-487F-8464-050EBAA4CAAC}"/>
                </a:ext>
              </a:extLst>
            </p:cNvPr>
            <p:cNvSpPr/>
            <p:nvPr/>
          </p:nvSpPr>
          <p:spPr>
            <a:xfrm>
              <a:off x="7288536" y="3546445"/>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11" action="ppaction://hlinksldjump"/>
              <a:extLst>
                <a:ext uri="{FF2B5EF4-FFF2-40B4-BE49-F238E27FC236}">
                  <a16:creationId xmlns:a16="http://schemas.microsoft.com/office/drawing/2014/main" id="{D52AE45B-1988-4FF0-A2A6-12BD039AC332}"/>
                </a:ext>
              </a:extLst>
            </p:cNvPr>
            <p:cNvSpPr>
              <a:spLocks noChangeAspect="1"/>
            </p:cNvSpPr>
            <p:nvPr/>
          </p:nvSpPr>
          <p:spPr>
            <a:xfrm>
              <a:off x="7618198" y="4533912"/>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11" action="ppaction://hlinksldjump"/>
              <a:extLst>
                <a:ext uri="{FF2B5EF4-FFF2-40B4-BE49-F238E27FC236}">
                  <a16:creationId xmlns:a16="http://schemas.microsoft.com/office/drawing/2014/main" id="{18FB7DFC-F1E6-46F9-A1C9-9EBD59E442A7}"/>
                </a:ext>
              </a:extLst>
            </p:cNvPr>
            <p:cNvSpPr>
              <a:spLocks noChangeAspect="1"/>
            </p:cNvSpPr>
            <p:nvPr/>
          </p:nvSpPr>
          <p:spPr>
            <a:xfrm>
              <a:off x="7618198" y="3881087"/>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11" action="ppaction://hlinksldjump"/>
              <a:extLst>
                <a:ext uri="{FF2B5EF4-FFF2-40B4-BE49-F238E27FC236}">
                  <a16:creationId xmlns:a16="http://schemas.microsoft.com/office/drawing/2014/main" id="{D829061E-D44A-4655-AC20-62FD311CCB55}"/>
                </a:ext>
              </a:extLst>
            </p:cNvPr>
            <p:cNvSpPr>
              <a:spLocks noChangeAspect="1"/>
            </p:cNvSpPr>
            <p:nvPr/>
          </p:nvSpPr>
          <p:spPr>
            <a:xfrm>
              <a:off x="7618198" y="40985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11" action="ppaction://hlinksldjump"/>
              <a:extLst>
                <a:ext uri="{FF2B5EF4-FFF2-40B4-BE49-F238E27FC236}">
                  <a16:creationId xmlns:a16="http://schemas.microsoft.com/office/drawing/2014/main" id="{72C7BA6F-EDE0-45B1-B9A2-DF0FF228A08B}"/>
                </a:ext>
              </a:extLst>
            </p:cNvPr>
            <p:cNvSpPr>
              <a:spLocks noChangeAspect="1"/>
            </p:cNvSpPr>
            <p:nvPr/>
          </p:nvSpPr>
          <p:spPr>
            <a:xfrm>
              <a:off x="7618198" y="3665107"/>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11" action="ppaction://hlinksldjump"/>
              <a:extLst>
                <a:ext uri="{FF2B5EF4-FFF2-40B4-BE49-F238E27FC236}">
                  <a16:creationId xmlns:a16="http://schemas.microsoft.com/office/drawing/2014/main" id="{3961BF36-5425-4704-879A-1DF09D56D837}"/>
                </a:ext>
              </a:extLst>
            </p:cNvPr>
            <p:cNvSpPr>
              <a:spLocks noChangeAspect="1"/>
            </p:cNvSpPr>
            <p:nvPr/>
          </p:nvSpPr>
          <p:spPr>
            <a:xfrm>
              <a:off x="7618198" y="4316043"/>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hlinkClick r:id="rId11" action="ppaction://hlinksldjump"/>
              <a:extLst>
                <a:ext uri="{FF2B5EF4-FFF2-40B4-BE49-F238E27FC236}">
                  <a16:creationId xmlns:a16="http://schemas.microsoft.com/office/drawing/2014/main" id="{93DB7263-76A3-49C9-A94C-8058C0284AB4}"/>
                </a:ext>
              </a:extLst>
            </p:cNvPr>
            <p:cNvSpPr>
              <a:spLocks noChangeAspect="1"/>
            </p:cNvSpPr>
            <p:nvPr/>
          </p:nvSpPr>
          <p:spPr>
            <a:xfrm>
              <a:off x="7618198" y="4885862"/>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11" action="ppaction://hlinksldjump"/>
              <a:extLst>
                <a:ext uri="{FF2B5EF4-FFF2-40B4-BE49-F238E27FC236}">
                  <a16:creationId xmlns:a16="http://schemas.microsoft.com/office/drawing/2014/main" id="{FA164E3B-48B3-4826-9C74-B25061508C58}"/>
                </a:ext>
              </a:extLst>
            </p:cNvPr>
            <p:cNvSpPr>
              <a:spLocks/>
            </p:cNvSpPr>
            <p:nvPr/>
          </p:nvSpPr>
          <p:spPr>
            <a:xfrm>
              <a:off x="7618198" y="5103315"/>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11" action="ppaction://hlinksldjump"/>
              <a:extLst>
                <a:ext uri="{FF2B5EF4-FFF2-40B4-BE49-F238E27FC236}">
                  <a16:creationId xmlns:a16="http://schemas.microsoft.com/office/drawing/2014/main" id="{B5612E51-4150-473D-8673-5B69E8C0B9B3}"/>
                </a:ext>
              </a:extLst>
            </p:cNvPr>
            <p:cNvSpPr/>
            <p:nvPr/>
          </p:nvSpPr>
          <p:spPr>
            <a:xfrm>
              <a:off x="8588822" y="3665107"/>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3166429" y="972176"/>
            <a:ext cx="1735809" cy="2349582"/>
            <a:chOff x="3166429" y="972176"/>
            <a:chExt cx="1735809" cy="2349582"/>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Opfrissen</a:t>
              </a:r>
            </a:p>
          </p:txBody>
        </p:sp>
        <p:pic>
          <p:nvPicPr>
            <p:cNvPr id="42" name="Afbeelding 41">
              <a:hlinkClick r:id="rId12"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3"/>
            <a:srcRect l="55259" t="-3912" r="-1552" b="-6347"/>
            <a:stretch/>
          </p:blipFill>
          <p:spPr>
            <a:xfrm>
              <a:off x="3181438" y="972176"/>
              <a:ext cx="1720800" cy="2016000"/>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4099695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48F37714-1E9C-4332-B6EF-7905EED66740}"/>
              </a:ext>
            </a:extLst>
          </p:cNvPr>
          <p:cNvSpPr/>
          <p:nvPr/>
        </p:nvSpPr>
        <p:spPr>
          <a:xfrm>
            <a:off x="2330450" y="2676408"/>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Afwijkend algoritme</a:t>
            </a:r>
          </a:p>
        </p:txBody>
      </p:sp>
    </p:spTree>
    <p:extLst>
      <p:ext uri="{BB962C8B-B14F-4D97-AF65-F5344CB8AC3E}">
        <p14:creationId xmlns:p14="http://schemas.microsoft.com/office/powerpoint/2010/main" val="3013182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LEERDOELEN</a:t>
            </a:r>
            <a:endParaRPr lang="nl-NL" sz="2800" dirty="0"/>
          </a:p>
        </p:txBody>
      </p:sp>
      <p:sp>
        <p:nvSpPr>
          <p:cNvPr id="5" name="Text Box 3">
            <a:extLst>
              <a:ext uri="{FF2B5EF4-FFF2-40B4-BE49-F238E27FC236}">
                <a16:creationId xmlns:a16="http://schemas.microsoft.com/office/drawing/2014/main" id="{84DE9EC3-802C-4FFA-993D-AFD7A896BB2C}"/>
              </a:ext>
            </a:extLst>
          </p:cNvPr>
          <p:cNvSpPr txBox="1">
            <a:spLocks noChangeArrowheads="1"/>
          </p:cNvSpPr>
          <p:nvPr/>
        </p:nvSpPr>
        <p:spPr bwMode="auto">
          <a:xfrm>
            <a:off x="699407" y="2674947"/>
            <a:ext cx="10793186" cy="1508105"/>
          </a:xfrm>
          <a:prstGeom prst="rect">
            <a:avLst/>
          </a:prstGeom>
          <a:noFill/>
          <a:ln w="9525">
            <a:noFill/>
            <a:miter lim="800000"/>
            <a:headEnd/>
            <a:tailEnd/>
          </a:ln>
        </p:spPr>
        <p:txBody>
          <a:bodyPr wrap="square" anchor="ctr" anchorCtr="0">
            <a:spAutoFit/>
          </a:bodyPr>
          <a:lstStyle/>
          <a:p>
            <a:pPr>
              <a:spcBef>
                <a:spcPts val="0"/>
              </a:spcBef>
              <a:spcAft>
                <a:spcPts val="1200"/>
              </a:spcAft>
            </a:pPr>
            <a:r>
              <a:rPr lang="en-GB" sz="2400" kern="600" dirty="0" err="1">
                <a:latin typeface="Arial" panose="020B0604020202020204" pitchFamily="34" charset="0"/>
                <a:cs typeface="Arial" panose="020B0604020202020204" pitchFamily="34" charset="0"/>
              </a:rPr>
              <a:t>Aan</a:t>
            </a:r>
            <a:r>
              <a:rPr lang="en-GB" sz="2400" kern="600" dirty="0">
                <a:latin typeface="Arial" panose="020B0604020202020204" pitchFamily="34" charset="0"/>
                <a:cs typeface="Arial" panose="020B0604020202020204" pitchFamily="34" charset="0"/>
              </a:rPr>
              <a:t> het </a:t>
            </a:r>
            <a:r>
              <a:rPr lang="en-GB" sz="2400" kern="600" dirty="0" err="1">
                <a:latin typeface="Arial" panose="020B0604020202020204" pitchFamily="34" charset="0"/>
                <a:cs typeface="Arial" panose="020B0604020202020204" pitchFamily="34" charset="0"/>
              </a:rPr>
              <a:t>einde</a:t>
            </a:r>
            <a:r>
              <a:rPr lang="en-GB" sz="2400" kern="600" dirty="0">
                <a:latin typeface="Arial" panose="020B0604020202020204" pitchFamily="34" charset="0"/>
                <a:cs typeface="Arial" panose="020B0604020202020204" pitchFamily="34" charset="0"/>
              </a:rPr>
              <a:t> van </a:t>
            </a:r>
            <a:r>
              <a:rPr lang="en-GB" sz="2400" kern="600" dirty="0" err="1">
                <a:latin typeface="Arial" panose="020B0604020202020204" pitchFamily="34" charset="0"/>
                <a:cs typeface="Arial" panose="020B0604020202020204" pitchFamily="34" charset="0"/>
              </a:rPr>
              <a:t>deze</a:t>
            </a:r>
            <a:r>
              <a:rPr lang="en-GB" sz="2400" kern="600" dirty="0">
                <a:latin typeface="Arial" panose="020B0604020202020204" pitchFamily="34" charset="0"/>
                <a:cs typeface="Arial" panose="020B0604020202020204" pitchFamily="34" charset="0"/>
              </a:rPr>
              <a:t> module </a:t>
            </a:r>
            <a:r>
              <a:rPr lang="en-GB" sz="2400" kern="600" dirty="0" err="1">
                <a:latin typeface="Arial" panose="020B0604020202020204" pitchFamily="34" charset="0"/>
                <a:cs typeface="Arial" panose="020B0604020202020204" pitchFamily="34" charset="0"/>
              </a:rPr>
              <a:t>kunt</a:t>
            </a:r>
            <a:r>
              <a:rPr lang="en-GB" sz="2400" kern="600" dirty="0">
                <a:latin typeface="Arial" panose="020B0604020202020204" pitchFamily="34" charset="0"/>
                <a:cs typeface="Arial" panose="020B0604020202020204" pitchFamily="34" charset="0"/>
              </a:rPr>
              <a:t> u:</a:t>
            </a:r>
          </a:p>
          <a:p>
            <a:pPr>
              <a:spcBef>
                <a:spcPts val="0"/>
              </a:spcBef>
              <a:spcAft>
                <a:spcPts val="1200"/>
              </a:spcAft>
            </a:pPr>
            <a:endParaRPr lang="en-GB" sz="2400" kern="600" dirty="0">
              <a:latin typeface="Arial" panose="020B0604020202020204" pitchFamily="34" charset="0"/>
              <a:cs typeface="Arial" panose="020B0604020202020204" pitchFamily="34" charset="0"/>
            </a:endParaRPr>
          </a:p>
          <a:p>
            <a:pPr marL="342900" indent="-342900">
              <a:spcBef>
                <a:spcPts val="0"/>
              </a:spcBef>
              <a:spcAft>
                <a:spcPts val="1200"/>
              </a:spcAft>
              <a:buFont typeface="Arial" panose="020B0604020202020204" pitchFamily="34" charset="0"/>
              <a:buChar char="•"/>
            </a:pPr>
            <a:r>
              <a:rPr lang="en-GB" sz="2400" kern="600" dirty="0" err="1">
                <a:latin typeface="Arial" panose="020B0604020202020204" pitchFamily="34" charset="0"/>
                <a:cs typeface="Arial" panose="020B0604020202020204" pitchFamily="34" charset="0"/>
              </a:rPr>
              <a:t>Een</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demonstratie</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geven</a:t>
            </a:r>
            <a:r>
              <a:rPr lang="en-GB" sz="2400" kern="600" dirty="0">
                <a:latin typeface="Arial" panose="020B0604020202020204" pitchFamily="34" charset="0"/>
                <a:cs typeface="Arial" panose="020B0604020202020204" pitchFamily="34" charset="0"/>
              </a:rPr>
              <a:t> van het </a:t>
            </a:r>
            <a:r>
              <a:rPr lang="en-GB" sz="2400" kern="600" dirty="0" err="1">
                <a:latin typeface="Arial" panose="020B0604020202020204" pitchFamily="34" charset="0"/>
                <a:cs typeface="Arial" panose="020B0604020202020204" pitchFamily="34" charset="0"/>
              </a:rPr>
              <a:t>gehele</a:t>
            </a:r>
            <a:r>
              <a:rPr lang="en-GB" sz="2400" kern="600" dirty="0">
                <a:latin typeface="Arial" panose="020B0604020202020204" pitchFamily="34" charset="0"/>
                <a:cs typeface="Arial" panose="020B0604020202020204" pitchFamily="34" charset="0"/>
              </a:rPr>
              <a:t> BLS </a:t>
            </a:r>
            <a:r>
              <a:rPr lang="en-GB" sz="2400" kern="600" dirty="0" err="1">
                <a:latin typeface="Arial" panose="020B0604020202020204" pitchFamily="34" charset="0"/>
                <a:cs typeface="Arial" panose="020B0604020202020204" pitchFamily="34" charset="0"/>
              </a:rPr>
              <a:t>algoritme</a:t>
            </a:r>
            <a:r>
              <a:rPr lang="en-GB" sz="2400" kern="600" dirty="0">
                <a:latin typeface="Arial" panose="020B0604020202020204" pitchFamily="34" charset="0"/>
                <a:cs typeface="Arial" panose="020B0604020202020204" pitchFamily="34" charset="0"/>
              </a:rPr>
              <a:t> op </a:t>
            </a:r>
            <a:r>
              <a:rPr lang="en-GB" sz="2400" kern="600" dirty="0" err="1">
                <a:latin typeface="Arial" panose="020B0604020202020204" pitchFamily="34" charset="0"/>
                <a:cs typeface="Arial" panose="020B0604020202020204" pitchFamily="34" charset="0"/>
              </a:rPr>
              <a:t>uw</a:t>
            </a:r>
            <a:r>
              <a:rPr lang="en-GB" sz="2400" kern="600" dirty="0">
                <a:latin typeface="Arial" panose="020B0604020202020204" pitchFamily="34" charset="0"/>
                <a:cs typeface="Arial" panose="020B0604020202020204" pitchFamily="34" charset="0"/>
              </a:rPr>
              <a:t> </a:t>
            </a:r>
            <a:r>
              <a:rPr lang="en-GB" sz="2400" kern="600" dirty="0" err="1">
                <a:latin typeface="Arial" panose="020B0604020202020204" pitchFamily="34" charset="0"/>
                <a:cs typeface="Arial" panose="020B0604020202020204" pitchFamily="34" charset="0"/>
              </a:rPr>
              <a:t>locatie</a:t>
            </a:r>
            <a:endParaRPr lang="en-GB" sz="2400" kern="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3609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p:nvPr/>
        </p:nvGrpSpPr>
        <p:grpSpPr>
          <a:xfrm>
            <a:off x="3890318" y="1265898"/>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Slachtoffer</a:t>
              </a:r>
              <a:r>
                <a:rPr lang="en-US" sz="2200" b="1" dirty="0">
                  <a:latin typeface="Arial" pitchFamily="34" charset="0"/>
                  <a:cs typeface="Arial" pitchFamily="34" charset="0"/>
                </a:rPr>
                <a:t>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1188053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Snelkoppeling opfris- en vervolgmodules</a:t>
            </a:r>
            <a:endParaRPr lang="nl-NL" sz="2800" dirty="0"/>
          </a:p>
        </p:txBody>
      </p:sp>
      <p:grpSp>
        <p:nvGrpSpPr>
          <p:cNvPr id="9" name="Groep 8">
            <a:extLst>
              <a:ext uri="{FF2B5EF4-FFF2-40B4-BE49-F238E27FC236}">
                <a16:creationId xmlns:a16="http://schemas.microsoft.com/office/drawing/2014/main" id="{E3F35BA1-F068-44C1-9E39-56258284556D}"/>
              </a:ext>
            </a:extLst>
          </p:cNvPr>
          <p:cNvGrpSpPr/>
          <p:nvPr/>
        </p:nvGrpSpPr>
        <p:grpSpPr>
          <a:xfrm>
            <a:off x="7289762" y="967204"/>
            <a:ext cx="1749932" cy="2605747"/>
            <a:chOff x="7289762" y="967204"/>
            <a:chExt cx="1749932" cy="2605747"/>
          </a:xfrm>
        </p:grpSpPr>
        <p:pic>
          <p:nvPicPr>
            <p:cNvPr id="17" name="Afbeelding 16">
              <a:hlinkClick r:id="rId2" action="ppaction://hlinksldjump"/>
              <a:extLst>
                <a:ext uri="{FF2B5EF4-FFF2-40B4-BE49-F238E27FC236}">
                  <a16:creationId xmlns:a16="http://schemas.microsoft.com/office/drawing/2014/main" id="{426A54E2-1716-42BB-A8A3-4A87DA9CC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66" r="-21208"/>
            <a:stretch/>
          </p:blipFill>
          <p:spPr>
            <a:xfrm>
              <a:off x="7289762" y="967204"/>
              <a:ext cx="1719574" cy="2016000"/>
            </a:xfrm>
            <a:prstGeom prst="rect">
              <a:avLst/>
            </a:prstGeom>
            <a:solidFill>
              <a:schemeClr val="bg1"/>
            </a:solidFill>
            <a:ln w="19050">
              <a:solidFill>
                <a:schemeClr val="tx1"/>
              </a:solidFill>
            </a:ln>
          </p:spPr>
        </p:pic>
        <p:sp>
          <p:nvSpPr>
            <p:cNvPr id="18" name="Tekstvak 17">
              <a:extLst>
                <a:ext uri="{FF2B5EF4-FFF2-40B4-BE49-F238E27FC236}">
                  <a16:creationId xmlns:a16="http://schemas.microsoft.com/office/drawing/2014/main" id="{DA1C0DBD-48BF-4A6B-859C-B84E625B2853}"/>
                </a:ext>
              </a:extLst>
            </p:cNvPr>
            <p:cNvSpPr txBox="1"/>
            <p:nvPr/>
          </p:nvSpPr>
          <p:spPr>
            <a:xfrm>
              <a:off x="7318008" y="2988176"/>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Burger-</a:t>
              </a:r>
            </a:p>
            <a:p>
              <a:pPr algn="ctr"/>
              <a:r>
                <a:rPr lang="nl-NL" sz="1600" b="1" dirty="0">
                  <a:latin typeface="Arial" panose="020B0604020202020204" pitchFamily="34" charset="0"/>
                  <a:cs typeface="Arial" panose="020B0604020202020204" pitchFamily="34" charset="0"/>
                </a:rPr>
                <a:t>hulpverlening</a:t>
              </a:r>
            </a:p>
          </p:txBody>
        </p:sp>
      </p:grpSp>
      <p:grpSp>
        <p:nvGrpSpPr>
          <p:cNvPr id="43" name="Groep 42">
            <a:extLst>
              <a:ext uri="{FF2B5EF4-FFF2-40B4-BE49-F238E27FC236}">
                <a16:creationId xmlns:a16="http://schemas.microsoft.com/office/drawing/2014/main" id="{46F64134-E18F-4626-B989-93A7F74B7BDB}"/>
              </a:ext>
            </a:extLst>
          </p:cNvPr>
          <p:cNvGrpSpPr/>
          <p:nvPr/>
        </p:nvGrpSpPr>
        <p:grpSpPr>
          <a:xfrm>
            <a:off x="3152306" y="3572951"/>
            <a:ext cx="1749932" cy="2605747"/>
            <a:chOff x="3152306" y="3572951"/>
            <a:chExt cx="1749932" cy="2605747"/>
          </a:xfrm>
        </p:grpSpPr>
        <p:pic>
          <p:nvPicPr>
            <p:cNvPr id="20" name="Afbeelding 19">
              <a:hlinkClick r:id="rId4" action="ppaction://hlinksldjump"/>
              <a:extLst>
                <a:ext uri="{FF2B5EF4-FFF2-40B4-BE49-F238E27FC236}">
                  <a16:creationId xmlns:a16="http://schemas.microsoft.com/office/drawing/2014/main" id="{9C030CDC-04D2-404A-BFA9-2DD7AC47C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1" t="-15022" r="-3924" b="-23532"/>
            <a:stretch/>
          </p:blipFill>
          <p:spPr>
            <a:xfrm>
              <a:off x="3180552" y="3572951"/>
              <a:ext cx="1721686" cy="2016000"/>
            </a:xfrm>
            <a:prstGeom prst="rect">
              <a:avLst/>
            </a:prstGeom>
            <a:solidFill>
              <a:schemeClr val="bg1"/>
            </a:solidFill>
            <a:ln w="19050">
              <a:solidFill>
                <a:schemeClr val="tx1"/>
              </a:solidFill>
            </a:ln>
          </p:spPr>
        </p:pic>
        <p:sp>
          <p:nvSpPr>
            <p:cNvPr id="21" name="Tekstvak 20">
              <a:extLst>
                <a:ext uri="{FF2B5EF4-FFF2-40B4-BE49-F238E27FC236}">
                  <a16:creationId xmlns:a16="http://schemas.microsoft.com/office/drawing/2014/main" id="{734C7F2E-9C5C-4E1B-8B7A-92E5CF6E61E6}"/>
                </a:ext>
              </a:extLst>
            </p:cNvPr>
            <p:cNvSpPr txBox="1"/>
            <p:nvPr/>
          </p:nvSpPr>
          <p:spPr>
            <a:xfrm>
              <a:off x="3152306" y="5593923"/>
              <a:ext cx="1749932"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Beademen met hulpmiddelen</a:t>
              </a:r>
            </a:p>
          </p:txBody>
        </p:sp>
      </p:grpSp>
      <p:grpSp>
        <p:nvGrpSpPr>
          <p:cNvPr id="45" name="Groep 44">
            <a:extLst>
              <a:ext uri="{FF2B5EF4-FFF2-40B4-BE49-F238E27FC236}">
                <a16:creationId xmlns:a16="http://schemas.microsoft.com/office/drawing/2014/main" id="{70D0EDF3-015F-478E-ACC3-F09AD2D05C63}"/>
              </a:ext>
            </a:extLst>
          </p:cNvPr>
          <p:cNvGrpSpPr/>
          <p:nvPr/>
        </p:nvGrpSpPr>
        <p:grpSpPr>
          <a:xfrm>
            <a:off x="5234714" y="3572951"/>
            <a:ext cx="1721686" cy="2580866"/>
            <a:chOff x="5234714" y="3572951"/>
            <a:chExt cx="1721686" cy="2580866"/>
          </a:xfrm>
        </p:grpSpPr>
        <p:sp>
          <p:nvSpPr>
            <p:cNvPr id="23" name="Tekstvak 22">
              <a:extLst>
                <a:ext uri="{FF2B5EF4-FFF2-40B4-BE49-F238E27FC236}">
                  <a16:creationId xmlns:a16="http://schemas.microsoft.com/office/drawing/2014/main" id="{342672D6-5C34-4591-9367-01DD3AE79D2B}"/>
                </a:ext>
              </a:extLst>
            </p:cNvPr>
            <p:cNvSpPr txBox="1"/>
            <p:nvPr/>
          </p:nvSpPr>
          <p:spPr>
            <a:xfrm>
              <a:off x="5234714" y="5569042"/>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Niet technische vaardigheden</a:t>
              </a:r>
            </a:p>
          </p:txBody>
        </p:sp>
        <p:pic>
          <p:nvPicPr>
            <p:cNvPr id="24" name="Afbeelding 23">
              <a:hlinkClick r:id="rId6" action="ppaction://hlinksldjump"/>
              <a:extLst>
                <a:ext uri="{FF2B5EF4-FFF2-40B4-BE49-F238E27FC236}">
                  <a16:creationId xmlns:a16="http://schemas.microsoft.com/office/drawing/2014/main" id="{EEFEFC72-B61A-47F0-8E48-3EDDCA5F7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76" b="-28143"/>
            <a:stretch/>
          </p:blipFill>
          <p:spPr>
            <a:xfrm>
              <a:off x="5235600" y="3572951"/>
              <a:ext cx="1720800" cy="2015999"/>
            </a:xfrm>
            <a:prstGeom prst="rect">
              <a:avLst/>
            </a:prstGeom>
            <a:solidFill>
              <a:schemeClr val="bg1"/>
            </a:solidFill>
            <a:ln w="19050">
              <a:solidFill>
                <a:schemeClr val="tx1"/>
              </a:solidFill>
            </a:ln>
          </p:spPr>
        </p:pic>
      </p:grpSp>
      <p:grpSp>
        <p:nvGrpSpPr>
          <p:cNvPr id="2" name="Groep 1">
            <a:extLst>
              <a:ext uri="{FF2B5EF4-FFF2-40B4-BE49-F238E27FC236}">
                <a16:creationId xmlns:a16="http://schemas.microsoft.com/office/drawing/2014/main" id="{DE6E529D-2DF9-4D26-81A6-2BEF502A6721}"/>
              </a:ext>
            </a:extLst>
          </p:cNvPr>
          <p:cNvGrpSpPr/>
          <p:nvPr/>
        </p:nvGrpSpPr>
        <p:grpSpPr>
          <a:xfrm>
            <a:off x="5235600" y="967204"/>
            <a:ext cx="1764055" cy="2359526"/>
            <a:chOff x="5235600" y="967204"/>
            <a:chExt cx="1764055" cy="2359526"/>
          </a:xfrm>
        </p:grpSpPr>
        <p:sp>
          <p:nvSpPr>
            <p:cNvPr id="26" name="Tekstvak 25">
              <a:hlinkClick r:id="rId8" action="ppaction://hlinksldjump"/>
              <a:extLst>
                <a:ext uri="{FF2B5EF4-FFF2-40B4-BE49-F238E27FC236}">
                  <a16:creationId xmlns:a16="http://schemas.microsoft.com/office/drawing/2014/main" id="{9A949119-9E8D-49F6-979A-F0A0A7C22873}"/>
                </a:ext>
              </a:extLst>
            </p:cNvPr>
            <p:cNvSpPr txBox="1"/>
            <p:nvPr/>
          </p:nvSpPr>
          <p:spPr>
            <a:xfrm>
              <a:off x="5277969" y="2988176"/>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Covid-19</a:t>
              </a:r>
            </a:p>
          </p:txBody>
        </p:sp>
        <p:sp>
          <p:nvSpPr>
            <p:cNvPr id="27" name="Rechthoek 26">
              <a:hlinkClick r:id="rId8" action="ppaction://hlinksldjump"/>
              <a:extLst>
                <a:ext uri="{FF2B5EF4-FFF2-40B4-BE49-F238E27FC236}">
                  <a16:creationId xmlns:a16="http://schemas.microsoft.com/office/drawing/2014/main" id="{660ECCD7-2DE0-46CF-A320-B4E2E4D08AAB}"/>
                </a:ext>
              </a:extLst>
            </p:cNvPr>
            <p:cNvSpPr/>
            <p:nvPr/>
          </p:nvSpPr>
          <p:spPr>
            <a:xfrm>
              <a:off x="5235600" y="967204"/>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Afbeelding 27">
              <a:hlinkClick r:id="rId8" action="ppaction://hlinksldjump"/>
              <a:extLst>
                <a:ext uri="{FF2B5EF4-FFF2-40B4-BE49-F238E27FC236}">
                  <a16:creationId xmlns:a16="http://schemas.microsoft.com/office/drawing/2014/main" id="{9BD45B92-5D1B-4406-8A34-3646F26B25E0}"/>
                </a:ext>
              </a:extLst>
            </p:cNvPr>
            <p:cNvPicPr>
              <a:picLocks/>
            </p:cNvPicPr>
            <p:nvPr/>
          </p:nvPicPr>
          <p:blipFill>
            <a:blip r:embed="rId9">
              <a:extLst>
                <a:ext uri="{837473B0-CC2E-450A-ABE3-18F120FF3D39}">
                  <a1611:picAttrSrcUrl xmlns:a1611="http://schemas.microsoft.com/office/drawing/2016/11/main" r:id="rId10"/>
                </a:ext>
              </a:extLst>
            </a:blip>
            <a:stretch>
              <a:fillRect/>
            </a:stretch>
          </p:blipFill>
          <p:spPr>
            <a:xfrm>
              <a:off x="5368047" y="1166731"/>
              <a:ext cx="1455020" cy="1489744"/>
            </a:xfrm>
            <a:prstGeom prst="rect">
              <a:avLst/>
            </a:prstGeom>
            <a:noFill/>
            <a:ln w="19050">
              <a:noFill/>
            </a:ln>
          </p:spPr>
        </p:pic>
      </p:grpSp>
      <p:grpSp>
        <p:nvGrpSpPr>
          <p:cNvPr id="10" name="Groep 9">
            <a:extLst>
              <a:ext uri="{FF2B5EF4-FFF2-40B4-BE49-F238E27FC236}">
                <a16:creationId xmlns:a16="http://schemas.microsoft.com/office/drawing/2014/main" id="{D0102E10-9F8F-4979-BF63-38F54CBB2C48}"/>
              </a:ext>
            </a:extLst>
          </p:cNvPr>
          <p:cNvGrpSpPr/>
          <p:nvPr/>
        </p:nvGrpSpPr>
        <p:grpSpPr>
          <a:xfrm>
            <a:off x="7288536" y="3546445"/>
            <a:ext cx="1722912" cy="2632253"/>
            <a:chOff x="7288536" y="3546445"/>
            <a:chExt cx="1722912" cy="2632253"/>
          </a:xfrm>
        </p:grpSpPr>
        <p:sp>
          <p:nvSpPr>
            <p:cNvPr id="30" name="Tekstvak 29">
              <a:extLst>
                <a:ext uri="{FF2B5EF4-FFF2-40B4-BE49-F238E27FC236}">
                  <a16:creationId xmlns:a16="http://schemas.microsoft.com/office/drawing/2014/main" id="{FAF95B82-A07D-4070-87B3-4EF06698321D}"/>
                </a:ext>
              </a:extLst>
            </p:cNvPr>
            <p:cNvSpPr txBox="1"/>
            <p:nvPr/>
          </p:nvSpPr>
          <p:spPr>
            <a:xfrm>
              <a:off x="7289762" y="5593923"/>
              <a:ext cx="1721686" cy="584775"/>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Afwijkend</a:t>
              </a:r>
            </a:p>
            <a:p>
              <a:pPr algn="ctr"/>
              <a:r>
                <a:rPr lang="nl-NL" sz="1600" b="1" dirty="0">
                  <a:latin typeface="Arial" panose="020B0604020202020204" pitchFamily="34" charset="0"/>
                  <a:cs typeface="Arial" panose="020B0604020202020204" pitchFamily="34" charset="0"/>
                </a:rPr>
                <a:t>algoritme</a:t>
              </a:r>
            </a:p>
          </p:txBody>
        </p:sp>
        <p:sp>
          <p:nvSpPr>
            <p:cNvPr id="31" name="Rechthoek 30">
              <a:hlinkClick r:id="rId11" action="ppaction://hlinksldjump"/>
              <a:extLst>
                <a:ext uri="{FF2B5EF4-FFF2-40B4-BE49-F238E27FC236}">
                  <a16:creationId xmlns:a16="http://schemas.microsoft.com/office/drawing/2014/main" id="{FF7B8CC5-077C-487F-8464-050EBAA4CAAC}"/>
                </a:ext>
              </a:extLst>
            </p:cNvPr>
            <p:cNvSpPr/>
            <p:nvPr/>
          </p:nvSpPr>
          <p:spPr>
            <a:xfrm>
              <a:off x="7288536" y="3546445"/>
              <a:ext cx="1720800" cy="20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ounded Rectangle 21">
              <a:hlinkClick r:id="rId11" action="ppaction://hlinksldjump"/>
              <a:extLst>
                <a:ext uri="{FF2B5EF4-FFF2-40B4-BE49-F238E27FC236}">
                  <a16:creationId xmlns:a16="http://schemas.microsoft.com/office/drawing/2014/main" id="{D52AE45B-1988-4FF0-A2A6-12BD039AC332}"/>
                </a:ext>
              </a:extLst>
            </p:cNvPr>
            <p:cNvSpPr>
              <a:spLocks noChangeAspect="1"/>
            </p:cNvSpPr>
            <p:nvPr/>
          </p:nvSpPr>
          <p:spPr>
            <a:xfrm>
              <a:off x="7618198" y="4533912"/>
              <a:ext cx="952768" cy="325895"/>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3" name="Rounded Rectangle 22">
              <a:hlinkClick r:id="rId11" action="ppaction://hlinksldjump"/>
              <a:extLst>
                <a:ext uri="{FF2B5EF4-FFF2-40B4-BE49-F238E27FC236}">
                  <a16:creationId xmlns:a16="http://schemas.microsoft.com/office/drawing/2014/main" id="{18FB7DFC-F1E6-46F9-A1C9-9EBD59E442A7}"/>
                </a:ext>
              </a:extLst>
            </p:cNvPr>
            <p:cNvSpPr>
              <a:spLocks noChangeAspect="1"/>
            </p:cNvSpPr>
            <p:nvPr/>
          </p:nvSpPr>
          <p:spPr>
            <a:xfrm>
              <a:off x="7618198" y="3881087"/>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4" name="Rounded Rectangle 23">
              <a:hlinkClick r:id="rId11" action="ppaction://hlinksldjump"/>
              <a:extLst>
                <a:ext uri="{FF2B5EF4-FFF2-40B4-BE49-F238E27FC236}">
                  <a16:creationId xmlns:a16="http://schemas.microsoft.com/office/drawing/2014/main" id="{D829061E-D44A-4655-AC20-62FD311CCB55}"/>
                </a:ext>
              </a:extLst>
            </p:cNvPr>
            <p:cNvSpPr>
              <a:spLocks noChangeAspect="1"/>
            </p:cNvSpPr>
            <p:nvPr/>
          </p:nvSpPr>
          <p:spPr>
            <a:xfrm>
              <a:off x="7618198" y="4098565"/>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5" name="Rounded Rectangle 24">
              <a:hlinkClick r:id="rId11" action="ppaction://hlinksldjump"/>
              <a:extLst>
                <a:ext uri="{FF2B5EF4-FFF2-40B4-BE49-F238E27FC236}">
                  <a16:creationId xmlns:a16="http://schemas.microsoft.com/office/drawing/2014/main" id="{72C7BA6F-EDE0-45B1-B9A2-DF0FF228A08B}"/>
                </a:ext>
              </a:extLst>
            </p:cNvPr>
            <p:cNvSpPr>
              <a:spLocks noChangeAspect="1"/>
            </p:cNvSpPr>
            <p:nvPr/>
          </p:nvSpPr>
          <p:spPr>
            <a:xfrm>
              <a:off x="7618198" y="3665107"/>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6" name="Rounded Rectangle 25">
              <a:hlinkClick r:id="rId11" action="ppaction://hlinksldjump"/>
              <a:extLst>
                <a:ext uri="{FF2B5EF4-FFF2-40B4-BE49-F238E27FC236}">
                  <a16:creationId xmlns:a16="http://schemas.microsoft.com/office/drawing/2014/main" id="{3961BF36-5425-4704-879A-1DF09D56D837}"/>
                </a:ext>
              </a:extLst>
            </p:cNvPr>
            <p:cNvSpPr>
              <a:spLocks noChangeAspect="1"/>
            </p:cNvSpPr>
            <p:nvPr/>
          </p:nvSpPr>
          <p:spPr>
            <a:xfrm>
              <a:off x="7618198" y="4316043"/>
              <a:ext cx="952768" cy="193279"/>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latin typeface="Arial" pitchFamily="34" charset="0"/>
                <a:cs typeface="Arial" pitchFamily="34" charset="0"/>
              </a:endParaRPr>
            </a:p>
          </p:txBody>
        </p:sp>
        <p:sp>
          <p:nvSpPr>
            <p:cNvPr id="37" name="Rounded Rectangle 27">
              <a:hlinkClick r:id="rId11" action="ppaction://hlinksldjump"/>
              <a:extLst>
                <a:ext uri="{FF2B5EF4-FFF2-40B4-BE49-F238E27FC236}">
                  <a16:creationId xmlns:a16="http://schemas.microsoft.com/office/drawing/2014/main" id="{93DB7263-76A3-49C9-A94C-8058C0284AB4}"/>
                </a:ext>
              </a:extLst>
            </p:cNvPr>
            <p:cNvSpPr>
              <a:spLocks noChangeAspect="1"/>
            </p:cNvSpPr>
            <p:nvPr/>
          </p:nvSpPr>
          <p:spPr>
            <a:xfrm>
              <a:off x="7618198" y="4885862"/>
              <a:ext cx="952768" cy="193279"/>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8" name="Rounded Rectangle 27">
              <a:hlinkClick r:id="rId11" action="ppaction://hlinksldjump"/>
              <a:extLst>
                <a:ext uri="{FF2B5EF4-FFF2-40B4-BE49-F238E27FC236}">
                  <a16:creationId xmlns:a16="http://schemas.microsoft.com/office/drawing/2014/main" id="{FA164E3B-48B3-4826-9C74-B25061508C58}"/>
                </a:ext>
              </a:extLst>
            </p:cNvPr>
            <p:cNvSpPr>
              <a:spLocks/>
            </p:cNvSpPr>
            <p:nvPr/>
          </p:nvSpPr>
          <p:spPr>
            <a:xfrm>
              <a:off x="7618198" y="5103315"/>
              <a:ext cx="966837" cy="340468"/>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Arial" pitchFamily="34" charset="0"/>
                <a:cs typeface="Arial" pitchFamily="34" charset="0"/>
              </a:endParaRPr>
            </a:p>
          </p:txBody>
        </p:sp>
        <p:sp>
          <p:nvSpPr>
            <p:cNvPr id="39" name="Pijl: omlaag 38">
              <a:hlinkClick r:id="rId11" action="ppaction://hlinksldjump"/>
              <a:extLst>
                <a:ext uri="{FF2B5EF4-FFF2-40B4-BE49-F238E27FC236}">
                  <a16:creationId xmlns:a16="http://schemas.microsoft.com/office/drawing/2014/main" id="{B5612E51-4150-473D-8673-5B69E8C0B9B3}"/>
                </a:ext>
              </a:extLst>
            </p:cNvPr>
            <p:cNvSpPr/>
            <p:nvPr/>
          </p:nvSpPr>
          <p:spPr>
            <a:xfrm>
              <a:off x="8588822" y="3665107"/>
              <a:ext cx="232345" cy="1778676"/>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sz="2200" b="1" dirty="0">
                <a:latin typeface="Arial" panose="020B0604020202020204" pitchFamily="34" charset="0"/>
                <a:cs typeface="Arial" panose="020B0604020202020204" pitchFamily="34" charset="0"/>
              </a:endParaRPr>
            </a:p>
          </p:txBody>
        </p:sp>
      </p:grpSp>
      <p:grpSp>
        <p:nvGrpSpPr>
          <p:cNvPr id="5" name="Groep 4">
            <a:extLst>
              <a:ext uri="{FF2B5EF4-FFF2-40B4-BE49-F238E27FC236}">
                <a16:creationId xmlns:a16="http://schemas.microsoft.com/office/drawing/2014/main" id="{16ABDC96-87C4-4452-AAF2-8D717DD2B8FC}"/>
              </a:ext>
            </a:extLst>
          </p:cNvPr>
          <p:cNvGrpSpPr/>
          <p:nvPr/>
        </p:nvGrpSpPr>
        <p:grpSpPr>
          <a:xfrm>
            <a:off x="3166429" y="972176"/>
            <a:ext cx="1735809" cy="2349582"/>
            <a:chOff x="3166429" y="972176"/>
            <a:chExt cx="1735809" cy="2349582"/>
          </a:xfrm>
        </p:grpSpPr>
        <p:sp>
          <p:nvSpPr>
            <p:cNvPr id="41" name="Tekstvak 40">
              <a:extLst>
                <a:ext uri="{FF2B5EF4-FFF2-40B4-BE49-F238E27FC236}">
                  <a16:creationId xmlns:a16="http://schemas.microsoft.com/office/drawing/2014/main" id="{CC6814DF-37E7-4694-8A22-43C2D5DB9C15}"/>
                </a:ext>
              </a:extLst>
            </p:cNvPr>
            <p:cNvSpPr txBox="1"/>
            <p:nvPr/>
          </p:nvSpPr>
          <p:spPr>
            <a:xfrm>
              <a:off x="3166429" y="2983204"/>
              <a:ext cx="1721686" cy="338554"/>
            </a:xfrm>
            <a:prstGeom prst="rect">
              <a:avLst/>
            </a:prstGeom>
            <a:noFill/>
          </p:spPr>
          <p:txBody>
            <a:bodyPr wrap="square" rtlCol="0">
              <a:spAutoFit/>
            </a:bodyPr>
            <a:lstStyle/>
            <a:p>
              <a:pPr algn="ctr"/>
              <a:r>
                <a:rPr lang="nl-NL" sz="1600" b="1" dirty="0">
                  <a:latin typeface="Arial" panose="020B0604020202020204" pitchFamily="34" charset="0"/>
                  <a:cs typeface="Arial" panose="020B0604020202020204" pitchFamily="34" charset="0"/>
                </a:rPr>
                <a:t>Opfrissen</a:t>
              </a:r>
            </a:p>
          </p:txBody>
        </p:sp>
        <p:pic>
          <p:nvPicPr>
            <p:cNvPr id="42" name="Afbeelding 41">
              <a:hlinkClick r:id="rId12" action="ppaction://hlinksldjump"/>
              <a:extLst>
                <a:ext uri="{FF2B5EF4-FFF2-40B4-BE49-F238E27FC236}">
                  <a16:creationId xmlns:a16="http://schemas.microsoft.com/office/drawing/2014/main" id="{2396870A-9D20-4651-BD49-19BC115E95AD}"/>
                </a:ext>
              </a:extLst>
            </p:cNvPr>
            <p:cNvPicPr>
              <a:picLocks noChangeAspect="1"/>
            </p:cNvPicPr>
            <p:nvPr/>
          </p:nvPicPr>
          <p:blipFill rotWithShape="1">
            <a:blip r:embed="rId13"/>
            <a:srcRect l="55259" t="-3912" r="-1552" b="-6347"/>
            <a:stretch/>
          </p:blipFill>
          <p:spPr>
            <a:xfrm>
              <a:off x="3181438" y="972176"/>
              <a:ext cx="1720800" cy="2016000"/>
            </a:xfrm>
            <a:prstGeom prst="rect">
              <a:avLst/>
            </a:prstGeom>
            <a:solidFill>
              <a:schemeClr val="bg1"/>
            </a:solidFill>
            <a:ln w="19050">
              <a:solidFill>
                <a:schemeClr val="tx1"/>
              </a:solidFill>
            </a:ln>
          </p:spPr>
        </p:pic>
      </p:grpSp>
    </p:spTree>
    <p:extLst>
      <p:ext uri="{BB962C8B-B14F-4D97-AF65-F5344CB8AC3E}">
        <p14:creationId xmlns:p14="http://schemas.microsoft.com/office/powerpoint/2010/main" val="270105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LET OP VEILIGHEID</a:t>
            </a:r>
            <a:endParaRPr lang="nl-NL" sz="2800" dirty="0"/>
          </a:p>
        </p:txBody>
      </p:sp>
      <p:grpSp>
        <p:nvGrpSpPr>
          <p:cNvPr id="15" name="Groep 14">
            <a:extLst>
              <a:ext uri="{FF2B5EF4-FFF2-40B4-BE49-F238E27FC236}">
                <a16:creationId xmlns:a16="http://schemas.microsoft.com/office/drawing/2014/main" id="{9DA08410-F6FF-422C-A8BB-1136780DAEF4}"/>
              </a:ext>
            </a:extLst>
          </p:cNvPr>
          <p:cNvGrpSpPr/>
          <p:nvPr/>
        </p:nvGrpSpPr>
        <p:grpSpPr>
          <a:xfrm>
            <a:off x="9161647" y="242002"/>
            <a:ext cx="2946144" cy="2971834"/>
            <a:chOff x="9161647" y="242002"/>
            <a:chExt cx="2946144" cy="2971834"/>
          </a:xfrm>
        </p:grpSpPr>
        <p:sp>
          <p:nvSpPr>
            <p:cNvPr id="6" name="Rounded Rectangle 18">
              <a:extLst>
                <a:ext uri="{FF2B5EF4-FFF2-40B4-BE49-F238E27FC236}">
                  <a16:creationId xmlns:a16="http://schemas.microsoft.com/office/drawing/2014/main" id="{7EF3BE30-0C2B-4985-8756-F81F129D5A6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7" name="Rounded Rectangle 19">
              <a:extLst>
                <a:ext uri="{FF2B5EF4-FFF2-40B4-BE49-F238E27FC236}">
                  <a16:creationId xmlns:a16="http://schemas.microsoft.com/office/drawing/2014/main" id="{3A7935F3-67BC-479A-B1A4-F3F1922F0ED2}"/>
                </a:ext>
              </a:extLst>
            </p:cNvPr>
            <p:cNvSpPr>
              <a:spLocks/>
            </p:cNvSpPr>
            <p:nvPr/>
          </p:nvSpPr>
          <p:spPr>
            <a:xfrm>
              <a:off x="9162017" y="619754"/>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8" name="Rounded Rectangle 20">
              <a:extLst>
                <a:ext uri="{FF2B5EF4-FFF2-40B4-BE49-F238E27FC236}">
                  <a16:creationId xmlns:a16="http://schemas.microsoft.com/office/drawing/2014/main" id="{676D07C6-A24F-45F4-9F8C-908F29ACEBD1}"/>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9" name="Rounded Rectangle 21">
              <a:extLst>
                <a:ext uri="{FF2B5EF4-FFF2-40B4-BE49-F238E27FC236}">
                  <a16:creationId xmlns:a16="http://schemas.microsoft.com/office/drawing/2014/main" id="{1146A931-0A34-4B26-BA17-22DC389E7BC2}"/>
                </a:ext>
              </a:extLst>
            </p:cNvPr>
            <p:cNvSpPr>
              <a:spLocks/>
            </p:cNvSpPr>
            <p:nvPr/>
          </p:nvSpPr>
          <p:spPr>
            <a:xfrm>
              <a:off x="9162572" y="242002"/>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10" name="Rounded Rectangle 22">
              <a:extLst>
                <a:ext uri="{FF2B5EF4-FFF2-40B4-BE49-F238E27FC236}">
                  <a16:creationId xmlns:a16="http://schemas.microsoft.com/office/drawing/2014/main" id="{30750123-ABCC-4A94-80C9-938E28BB41AC}"/>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11" name="Rounded Rectangle 24">
              <a:extLst>
                <a:ext uri="{FF2B5EF4-FFF2-40B4-BE49-F238E27FC236}">
                  <a16:creationId xmlns:a16="http://schemas.microsoft.com/office/drawing/2014/main" id="{AA4B503A-B3F8-4E67-8735-DA45CC523273}"/>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12" name="Rounded Rectangle 24">
              <a:extLst>
                <a:ext uri="{FF2B5EF4-FFF2-40B4-BE49-F238E27FC236}">
                  <a16:creationId xmlns:a16="http://schemas.microsoft.com/office/drawing/2014/main" id="{1876167C-638A-4490-B2C9-4794A594BB0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13" name="Pijl: omlaag 12">
              <a:extLst>
                <a:ext uri="{FF2B5EF4-FFF2-40B4-BE49-F238E27FC236}">
                  <a16:creationId xmlns:a16="http://schemas.microsoft.com/office/drawing/2014/main" id="{73DBFC63-64D6-48E8-A138-719BFC0FDEC6}"/>
                </a:ext>
              </a:extLst>
            </p:cNvPr>
            <p:cNvSpPr>
              <a:spLocks noChangeAspect="1"/>
            </p:cNvSpPr>
            <p:nvPr/>
          </p:nvSpPr>
          <p:spPr>
            <a:xfrm>
              <a:off x="11411153" y="242002"/>
              <a:ext cx="696638" cy="2971834"/>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pic>
        <p:nvPicPr>
          <p:cNvPr id="14" name="Afbeelding 19">
            <a:extLst>
              <a:ext uri="{FF2B5EF4-FFF2-40B4-BE49-F238E27FC236}">
                <a16:creationId xmlns:a16="http://schemas.microsoft.com/office/drawing/2014/main" id="{E526AE54-C34B-4BDA-AC6F-5160C277E9CE}"/>
              </a:ext>
            </a:extLst>
          </p:cNvPr>
          <p:cNvPicPr>
            <a:picLocks noChangeAspect="1"/>
          </p:cNvPicPr>
          <p:nvPr/>
        </p:nvPicPr>
        <p:blipFill>
          <a:blip r:embed="rId2"/>
          <a:srcRect l="92" r="92"/>
          <a:stretch/>
        </p:blipFill>
        <p:spPr bwMode="auto">
          <a:xfrm>
            <a:off x="2035229" y="983026"/>
            <a:ext cx="5160673" cy="4916778"/>
          </a:xfrm>
          <a:prstGeom prst="rect">
            <a:avLst/>
          </a:prstGeom>
          <a:noFill/>
          <a:ln w="9525">
            <a:noFill/>
            <a:miter lim="800000"/>
            <a:headEnd/>
            <a:tailEnd/>
          </a:ln>
        </p:spPr>
      </p:pic>
    </p:spTree>
    <p:extLst>
      <p:ext uri="{BB962C8B-B14F-4D97-AF65-F5344CB8AC3E}">
        <p14:creationId xmlns:p14="http://schemas.microsoft.com/office/powerpoint/2010/main" val="3740089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CONTROLEER BEWUSTZIJN</a:t>
            </a:r>
            <a:endParaRPr lang="nl-NL" sz="2800" dirty="0"/>
          </a:p>
        </p:txBody>
      </p:sp>
      <p:sp>
        <p:nvSpPr>
          <p:cNvPr id="15" name="Text Box 3">
            <a:extLst>
              <a:ext uri="{FF2B5EF4-FFF2-40B4-BE49-F238E27FC236}">
                <a16:creationId xmlns:a16="http://schemas.microsoft.com/office/drawing/2014/main" id="{E4A0B5E5-B925-4002-AE11-0EF0440F69DE}"/>
              </a:ext>
            </a:extLst>
          </p:cNvPr>
          <p:cNvSpPr txBox="1">
            <a:spLocks noChangeArrowheads="1"/>
          </p:cNvSpPr>
          <p:nvPr/>
        </p:nvSpPr>
        <p:spPr bwMode="auto">
          <a:xfrm>
            <a:off x="6096000" y="3276855"/>
            <a:ext cx="5495102" cy="2971834"/>
          </a:xfrm>
          <a:prstGeom prst="rect">
            <a:avLst/>
          </a:prstGeom>
          <a:noFill/>
          <a:ln w="9525">
            <a:noFill/>
            <a:miter lim="800000"/>
            <a:headEnd/>
            <a:tailEnd/>
          </a:ln>
        </p:spPr>
        <p:txBody>
          <a:bodyPr wrap="square" anchor="ctr" anchorCtr="0">
            <a:noAutofit/>
          </a:bodyPr>
          <a:lstStyle/>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Schud</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voorzichtig</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aan</a:t>
            </a:r>
            <a:r>
              <a:rPr lang="en-GB" sz="2300" dirty="0">
                <a:latin typeface="Arial" panose="020B0604020202020204" pitchFamily="34" charset="0"/>
                <a:cs typeface="Arial" panose="020B0604020202020204" pitchFamily="34" charset="0"/>
              </a:rPr>
              <a:t> de </a:t>
            </a:r>
            <a:r>
              <a:rPr lang="en-GB" sz="2300" dirty="0" err="1">
                <a:latin typeface="Arial" panose="020B0604020202020204" pitchFamily="34" charset="0"/>
                <a:cs typeface="Arial" panose="020B0604020202020204" pitchFamily="34" charset="0"/>
              </a:rPr>
              <a:t>schouders</a:t>
            </a:r>
            <a:endParaRPr lang="en-GB" sz="2300"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Vraag</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Gaat</a:t>
            </a:r>
            <a:r>
              <a:rPr lang="en-GB" sz="2300" dirty="0">
                <a:latin typeface="Arial" panose="020B0604020202020204" pitchFamily="34" charset="0"/>
                <a:cs typeface="Arial" panose="020B0604020202020204" pitchFamily="34" charset="0"/>
              </a:rPr>
              <a:t> het?”</a:t>
            </a: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Indien</a:t>
            </a:r>
            <a:r>
              <a:rPr lang="en-GB" sz="2300" dirty="0">
                <a:latin typeface="Arial" panose="020B0604020202020204" pitchFamily="34" charset="0"/>
                <a:cs typeface="Arial" panose="020B0604020202020204" pitchFamily="34" charset="0"/>
              </a:rPr>
              <a:t> het </a:t>
            </a:r>
            <a:r>
              <a:rPr lang="en-GB" sz="2300" dirty="0" err="1">
                <a:latin typeface="Arial" panose="020B0604020202020204" pitchFamily="34" charset="0"/>
                <a:cs typeface="Arial" panose="020B0604020202020204" pitchFamily="34" charset="0"/>
              </a:rPr>
              <a:t>slachtoffer</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reageert</a:t>
            </a:r>
            <a:r>
              <a:rPr lang="en-GB" sz="2300" dirty="0">
                <a:latin typeface="Arial" panose="020B0604020202020204" pitchFamily="34" charset="0"/>
                <a:cs typeface="Arial" panose="020B0604020202020204" pitchFamily="34" charset="0"/>
              </a:rPr>
              <a:t>:</a:t>
            </a:r>
          </a:p>
          <a:p>
            <a:pPr marL="800100" lvl="1" indent="-342900">
              <a:spcBef>
                <a:spcPts val="600"/>
              </a:spcBef>
              <a:buFontTx/>
              <a:buChar char="-"/>
            </a:pPr>
            <a:r>
              <a:rPr lang="en-GB" sz="2300" i="1" dirty="0">
                <a:latin typeface="Arial" panose="020B0604020202020204" pitchFamily="34" charset="0"/>
                <a:cs typeface="Arial" panose="020B0604020202020204" pitchFamily="34" charset="0"/>
              </a:rPr>
              <a:t>Handel </a:t>
            </a:r>
            <a:r>
              <a:rPr lang="en-GB" sz="2300" i="1" dirty="0" err="1">
                <a:latin typeface="Arial" panose="020B0604020202020204" pitchFamily="34" charset="0"/>
                <a:cs typeface="Arial" panose="020B0604020202020204" pitchFamily="34" charset="0"/>
              </a:rPr>
              <a:t>naar</a:t>
            </a:r>
            <a:r>
              <a:rPr lang="en-GB" sz="2300" i="1" dirty="0">
                <a:latin typeface="Arial" panose="020B0604020202020204" pitchFamily="34" charset="0"/>
                <a:cs typeface="Arial" panose="020B0604020202020204" pitchFamily="34" charset="0"/>
              </a:rPr>
              <a:t> </a:t>
            </a:r>
            <a:r>
              <a:rPr lang="en-GB" sz="2300" i="1" dirty="0" err="1">
                <a:latin typeface="Arial" panose="020B0604020202020204" pitchFamily="34" charset="0"/>
                <a:cs typeface="Arial" panose="020B0604020202020204" pitchFamily="34" charset="0"/>
              </a:rPr>
              <a:t>bevindingen</a:t>
            </a:r>
            <a:endParaRPr lang="en-GB" sz="2300" i="1"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Indien</a:t>
            </a:r>
            <a:r>
              <a:rPr lang="en-GB" sz="2300" dirty="0">
                <a:latin typeface="Arial" panose="020B0604020202020204" pitchFamily="34" charset="0"/>
                <a:cs typeface="Arial" panose="020B0604020202020204" pitchFamily="34" charset="0"/>
              </a:rPr>
              <a:t> het </a:t>
            </a:r>
            <a:r>
              <a:rPr lang="en-GB" sz="2300" dirty="0" err="1">
                <a:latin typeface="Arial" panose="020B0604020202020204" pitchFamily="34" charset="0"/>
                <a:cs typeface="Arial" panose="020B0604020202020204" pitchFamily="34" charset="0"/>
              </a:rPr>
              <a:t>slachtoffer</a:t>
            </a:r>
            <a:r>
              <a:rPr lang="en-GB" sz="2300" dirty="0">
                <a:latin typeface="Arial" panose="020B0604020202020204" pitchFamily="34" charset="0"/>
                <a:cs typeface="Arial" panose="020B0604020202020204" pitchFamily="34" charset="0"/>
              </a:rPr>
              <a:t> </a:t>
            </a:r>
            <a:r>
              <a:rPr lang="en-GB" sz="2300" b="1" u="sng" dirty="0" err="1">
                <a:latin typeface="Arial" panose="020B0604020202020204" pitchFamily="34" charset="0"/>
                <a:cs typeface="Arial" panose="020B0604020202020204" pitchFamily="34" charset="0"/>
              </a:rPr>
              <a:t>niet</a:t>
            </a:r>
            <a:r>
              <a:rPr lang="en-GB" sz="2300" b="1" u="sng"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reageert</a:t>
            </a:r>
            <a:r>
              <a:rPr lang="en-GB" sz="2300" dirty="0">
                <a:latin typeface="Arial" panose="020B0604020202020204" pitchFamily="34" charset="0"/>
                <a:cs typeface="Arial" panose="020B0604020202020204" pitchFamily="34" charset="0"/>
              </a:rPr>
              <a:t>:</a:t>
            </a:r>
          </a:p>
          <a:p>
            <a:pPr marL="800100" lvl="1" indent="-342900">
              <a:spcBef>
                <a:spcPts val="600"/>
              </a:spcBef>
              <a:buFontTx/>
              <a:buChar char="-"/>
            </a:pPr>
            <a:r>
              <a:rPr lang="en-GB" sz="2300" i="1" dirty="0" err="1">
                <a:latin typeface="Arial" panose="020B0604020202020204" pitchFamily="34" charset="0"/>
                <a:cs typeface="Arial" panose="020B0604020202020204" pitchFamily="34" charset="0"/>
              </a:rPr>
              <a:t>Alarmeren</a:t>
            </a:r>
            <a:endParaRPr lang="en-GB" sz="2300" i="1" dirty="0">
              <a:latin typeface="Arial" panose="020B0604020202020204" pitchFamily="34" charset="0"/>
              <a:cs typeface="Arial" panose="020B0604020202020204" pitchFamily="34" charset="0"/>
            </a:endParaRPr>
          </a:p>
        </p:txBody>
      </p:sp>
      <p:pic>
        <p:nvPicPr>
          <p:cNvPr id="16" name="Afbeelding 15">
            <a:extLst>
              <a:ext uri="{FF2B5EF4-FFF2-40B4-BE49-F238E27FC236}">
                <a16:creationId xmlns:a16="http://schemas.microsoft.com/office/drawing/2014/main" id="{F735CB6C-6112-41EC-8ED2-30448FEF1D56}"/>
              </a:ext>
            </a:extLst>
          </p:cNvPr>
          <p:cNvPicPr>
            <a:picLocks noChangeAspect="1"/>
          </p:cNvPicPr>
          <p:nvPr/>
        </p:nvPicPr>
        <p:blipFill rotWithShape="1">
          <a:blip r:embed="rId3"/>
          <a:srcRect l="23573" b="2057"/>
          <a:stretch/>
        </p:blipFill>
        <p:spPr>
          <a:xfrm>
            <a:off x="1" y="1545740"/>
            <a:ext cx="5067240" cy="3761295"/>
          </a:xfrm>
          <a:prstGeom prst="rect">
            <a:avLst/>
          </a:prstGeom>
        </p:spPr>
      </p:pic>
      <p:grpSp>
        <p:nvGrpSpPr>
          <p:cNvPr id="5" name="Groep 4">
            <a:extLst>
              <a:ext uri="{FF2B5EF4-FFF2-40B4-BE49-F238E27FC236}">
                <a16:creationId xmlns:a16="http://schemas.microsoft.com/office/drawing/2014/main" id="{11118E68-C4F8-436F-A627-7EC46701A0F2}"/>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200422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(LAAT) 112 BELLEN + AED</a:t>
            </a:r>
            <a:endParaRPr lang="nl-NL" sz="2800" dirty="0"/>
          </a:p>
        </p:txBody>
      </p:sp>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14" name="Text Box 3">
            <a:extLst>
              <a:ext uri="{FF2B5EF4-FFF2-40B4-BE49-F238E27FC236}">
                <a16:creationId xmlns:a16="http://schemas.microsoft.com/office/drawing/2014/main" id="{92CEF2CF-57DA-4C34-905A-C693A9ACE47D}"/>
              </a:ext>
            </a:extLst>
          </p:cNvPr>
          <p:cNvSpPr txBox="1">
            <a:spLocks noChangeArrowheads="1"/>
          </p:cNvSpPr>
          <p:nvPr/>
        </p:nvSpPr>
        <p:spPr bwMode="auto">
          <a:xfrm>
            <a:off x="6096000" y="3213836"/>
            <a:ext cx="4498109" cy="2971834"/>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Leg de </a:t>
            </a:r>
            <a:r>
              <a:rPr lang="en-GB" sz="2400" dirty="0" err="1">
                <a:latin typeface="Arial" panose="020B0604020202020204" pitchFamily="34" charset="0"/>
                <a:cs typeface="Arial" panose="020B0604020202020204" pitchFamily="34" charset="0"/>
              </a:rPr>
              <a:t>telefoon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naast</a:t>
            </a:r>
            <a:r>
              <a:rPr lang="en-GB" sz="2400" dirty="0">
                <a:latin typeface="Arial" panose="020B0604020202020204" pitchFamily="34" charset="0"/>
                <a:cs typeface="Arial" panose="020B0604020202020204" pitchFamily="34" charset="0"/>
              </a:rPr>
              <a:t> het </a:t>
            </a:r>
            <a:r>
              <a:rPr lang="en-GB" sz="2400" dirty="0" err="1">
                <a:latin typeface="Arial" panose="020B0604020202020204" pitchFamily="34" charset="0"/>
                <a:cs typeface="Arial" panose="020B0604020202020204" pitchFamily="34" charset="0"/>
              </a:rPr>
              <a:t>slachtoffer</a:t>
            </a:r>
            <a:r>
              <a:rPr lang="en-GB" sz="2400" dirty="0">
                <a:latin typeface="Arial" panose="020B0604020202020204" pitchFamily="34" charset="0"/>
                <a:cs typeface="Arial" panose="020B0604020202020204" pitchFamily="34" charset="0"/>
              </a:rPr>
              <a:t> (op de </a:t>
            </a:r>
            <a:r>
              <a:rPr lang="en-GB" sz="2400" dirty="0" err="1">
                <a:latin typeface="Arial" panose="020B0604020202020204" pitchFamily="34" charset="0"/>
                <a:cs typeface="Arial" panose="020B0604020202020204" pitchFamily="34" charset="0"/>
              </a:rPr>
              <a:t>luidspreker</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functie</a:t>
            </a:r>
            <a:r>
              <a:rPr lang="en-GB" sz="2400" dirty="0">
                <a:latin typeface="Arial" panose="020B0604020202020204" pitchFamily="34" charset="0"/>
                <a:cs typeface="Arial" panose="020B0604020202020204" pitchFamily="34" charset="0"/>
              </a:rPr>
              <a:t>)</a:t>
            </a: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Volg</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instructies</a:t>
            </a:r>
            <a:r>
              <a:rPr lang="en-GB" sz="2400" dirty="0">
                <a:latin typeface="Arial" panose="020B0604020202020204" pitchFamily="34" charset="0"/>
                <a:cs typeface="Arial" panose="020B0604020202020204" pitchFamily="34" charset="0"/>
              </a:rPr>
              <a:t> van de centralist</a:t>
            </a:r>
          </a:p>
        </p:txBody>
      </p:sp>
      <p:pic>
        <p:nvPicPr>
          <p:cNvPr id="17" name="Afbeelding 16">
            <a:extLst>
              <a:ext uri="{FF2B5EF4-FFF2-40B4-BE49-F238E27FC236}">
                <a16:creationId xmlns:a16="http://schemas.microsoft.com/office/drawing/2014/main" id="{4E4C445F-7F37-48A4-9905-419189F88D9E}"/>
              </a:ext>
            </a:extLst>
          </p:cNvPr>
          <p:cNvPicPr>
            <a:picLocks noChangeAspect="1"/>
          </p:cNvPicPr>
          <p:nvPr/>
        </p:nvPicPr>
        <p:blipFill rotWithShape="1">
          <a:blip r:embed="rId2"/>
          <a:srcRect l="20213"/>
          <a:stretch/>
        </p:blipFill>
        <p:spPr>
          <a:xfrm>
            <a:off x="1" y="1545740"/>
            <a:ext cx="4534970" cy="3640856"/>
          </a:xfrm>
          <a:prstGeom prst="rect">
            <a:avLst/>
          </a:prstGeom>
        </p:spPr>
      </p:pic>
    </p:spTree>
    <p:extLst>
      <p:ext uri="{BB962C8B-B14F-4D97-AF65-F5344CB8AC3E}">
        <p14:creationId xmlns:p14="http://schemas.microsoft.com/office/powerpoint/2010/main" val="412800280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3684</Words>
  <Application>Microsoft Office PowerPoint</Application>
  <PresentationFormat>Breedbeeld</PresentationFormat>
  <Paragraphs>507</Paragraphs>
  <Slides>69</Slides>
  <Notes>27</Notes>
  <HiddenSlides>0</HiddenSlides>
  <MMClips>5</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69</vt:i4>
      </vt:variant>
    </vt:vector>
  </HeadingPairs>
  <TitlesOfParts>
    <vt:vector size="75" baseType="lpstr">
      <vt:lpstr>Arial</vt:lpstr>
      <vt:lpstr>Calibri</vt:lpstr>
      <vt:lpstr>Calibri Light</vt:lpstr>
      <vt:lpstr>Helvetica Neue</vt:lpstr>
      <vt:lpstr>Kantoorthema</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Martijn | Reanimatie Raad</dc:creator>
  <cp:lastModifiedBy>Martijn | Reanimatie Raad</cp:lastModifiedBy>
  <cp:revision>34</cp:revision>
  <dcterms:created xsi:type="dcterms:W3CDTF">2021-06-08T15:16:41Z</dcterms:created>
  <dcterms:modified xsi:type="dcterms:W3CDTF">2021-06-09T11:22:02Z</dcterms:modified>
</cp:coreProperties>
</file>